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9"/>
  </p:notesMasterIdLst>
  <p:handoutMasterIdLst>
    <p:handoutMasterId r:id="rId30"/>
  </p:handoutMasterIdLst>
  <p:sldIdLst>
    <p:sldId id="256" r:id="rId2"/>
    <p:sldId id="257" r:id="rId3"/>
    <p:sldId id="258" r:id="rId4"/>
    <p:sldId id="272" r:id="rId5"/>
    <p:sldId id="259" r:id="rId6"/>
    <p:sldId id="271" r:id="rId7"/>
    <p:sldId id="273" r:id="rId8"/>
    <p:sldId id="274" r:id="rId9"/>
    <p:sldId id="275" r:id="rId10"/>
    <p:sldId id="276" r:id="rId11"/>
    <p:sldId id="277" r:id="rId12"/>
    <p:sldId id="278" r:id="rId13"/>
    <p:sldId id="279" r:id="rId14"/>
    <p:sldId id="288" r:id="rId15"/>
    <p:sldId id="287" r:id="rId16"/>
    <p:sldId id="280" r:id="rId17"/>
    <p:sldId id="281" r:id="rId18"/>
    <p:sldId id="283" r:id="rId19"/>
    <p:sldId id="282" r:id="rId20"/>
    <p:sldId id="284" r:id="rId21"/>
    <p:sldId id="285" r:id="rId22"/>
    <p:sldId id="286" r:id="rId23"/>
    <p:sldId id="260" r:id="rId24"/>
    <p:sldId id="261" r:id="rId25"/>
    <p:sldId id="262" r:id="rId26"/>
    <p:sldId id="267" r:id="rId27"/>
    <p:sldId id="270" r:id="rId28"/>
  </p:sldIdLst>
  <p:sldSz cx="18288000" cy="10287000"/>
  <p:notesSz cx="6858000" cy="9144000"/>
  <p:embeddedFontLst>
    <p:embeddedFont>
      <p:font typeface="Helvetica World" panose="020B0604020202020204" charset="-128"/>
      <p:regular r:id="rId31"/>
    </p:embeddedFont>
    <p:embeddedFont>
      <p:font typeface="Franklin Gothic Medium" panose="020B0603020102020204" pitchFamily="34" charset="0"/>
      <p:regular r:id="rId32"/>
      <p:italic r:id="rId33"/>
    </p:embeddedFont>
    <p:embeddedFont>
      <p:font typeface="Poppins" panose="00000500000000000000" pitchFamily="2" charset="0"/>
      <p:regular r:id="rId34"/>
      <p:bold r:id="rId35"/>
      <p:italic r:id="rId36"/>
      <p:boldItalic r:id="rId37"/>
    </p:embeddedFont>
    <p:embeddedFont>
      <p:font typeface="Poppins Italics" panose="020B0604020202020204" charset="0"/>
      <p:regular r:id="rId38"/>
    </p:embeddedFont>
    <p:embeddedFont>
      <p:font typeface="Segoe UI Semibold" panose="020B0702040204020203" pitchFamily="34" charset="0"/>
      <p:bold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4B5999-2BDA-DC92-2BF9-8B5C625AC6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3DBF241-3152-75A8-58E8-D1202BB092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39B4BA-9B66-4F37-987F-D52B6894B5B2}" type="datetimeFigureOut">
              <a:rPr lang="en-IN" smtClean="0"/>
              <a:t>05-05-2025</a:t>
            </a:fld>
            <a:endParaRPr lang="en-IN"/>
          </a:p>
        </p:txBody>
      </p:sp>
      <p:sp>
        <p:nvSpPr>
          <p:cNvPr id="4" name="Footer Placeholder 3">
            <a:extLst>
              <a:ext uri="{FF2B5EF4-FFF2-40B4-BE49-F238E27FC236}">
                <a16:creationId xmlns:a16="http://schemas.microsoft.com/office/drawing/2014/main" id="{77FE4057-21DD-3D9D-A6C3-4C24C01108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D049CCC-24F7-268C-AAEC-E912AE0694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8D2AEC-5040-4DBA-AD98-CFBA35662375}" type="slidenum">
              <a:rPr lang="en-IN" smtClean="0"/>
              <a:t>‹#›</a:t>
            </a:fld>
            <a:endParaRPr lang="en-IN"/>
          </a:p>
        </p:txBody>
      </p:sp>
    </p:spTree>
    <p:extLst>
      <p:ext uri="{BB962C8B-B14F-4D97-AF65-F5344CB8AC3E}">
        <p14:creationId xmlns:p14="http://schemas.microsoft.com/office/powerpoint/2010/main" val="35699931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1EDD07-345D-46E3-95E3-540F47B0CFB6}" type="datetimeFigureOut">
              <a:rPr lang="en-IN" smtClean="0"/>
              <a:t>05-05-2025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E1739-4440-496D-B815-B64FCA6CB453}" type="slidenum">
              <a:rPr lang="en-IN" smtClean="0"/>
              <a:t>‹#›</a:t>
            </a:fld>
            <a:endParaRPr lang="en-IN"/>
          </a:p>
        </p:txBody>
      </p:sp>
    </p:spTree>
    <p:extLst>
      <p:ext uri="{BB962C8B-B14F-4D97-AF65-F5344CB8AC3E}">
        <p14:creationId xmlns:p14="http://schemas.microsoft.com/office/powerpoint/2010/main" val="136433696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1ABDC3-88BE-47EA-8D55-96DB93D50BFB}" type="datetime1">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5BD9BF-5D68-4DCF-A157-1F2E2D357665}" type="datetime1">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7844D-644B-4C29-BB06-5F488908A004}" type="datetime1">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363432-B9E2-4BD2-9123-ED633572A651}" type="datetime1">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51AC98-0166-4187-97B5-88CD4EE08694}" type="datetime1">
              <a:rPr lang="en-US" smtClean="0"/>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1FDFBE-85A2-4606-9FA3-DE6350E2E91C}" type="datetime1">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D4F956-D977-4C6E-8716-C61CF0DF97D7}" type="datetime1">
              <a:rPr lang="en-US" smtClean="0"/>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850155-7222-41FF-B225-909639AA4496}" type="datetime1">
              <a:rPr lang="en-US" smtClean="0"/>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EABF2-9266-4C9A-9E41-D41D5E027F02}" type="datetime1">
              <a:rPr lang="en-US" smtClean="0"/>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B28DAD-AF9B-4214-AB8D-AD219887CDF1}" type="datetime1">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8265B-AB6B-4DDA-A94B-C470CFC80921}" type="datetime1">
              <a:rPr lang="en-US" smtClean="0"/>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289B6A-0EC5-43D4-AA67-79D12C5A89DE}" type="datetime1">
              <a:rPr lang="en-US" smtClean="0"/>
              <a:t>5/5/2025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0.png"/><Relationship Id="rId7" Type="http://schemas.openxmlformats.org/officeDocument/2006/relationships/image" Target="../media/image37.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44.png"/><Relationship Id="rId5" Type="http://schemas.openxmlformats.org/officeDocument/2006/relationships/image" Target="../media/image12.png"/><Relationship Id="rId10" Type="http://schemas.openxmlformats.org/officeDocument/2006/relationships/image" Target="../media/image43.png"/><Relationship Id="rId4" Type="http://schemas.openxmlformats.org/officeDocument/2006/relationships/image" Target="../media/image11.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11.svg"/><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12" Type="http://schemas.openxmlformats.org/officeDocument/2006/relationships/image" Target="../media/image5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7.png"/><Relationship Id="rId5" Type="http://schemas.openxmlformats.org/officeDocument/2006/relationships/image" Target="../media/image48.png"/><Relationship Id="rId10" Type="http://schemas.openxmlformats.org/officeDocument/2006/relationships/image" Target="../media/image56.png"/><Relationship Id="rId4" Type="http://schemas.openxmlformats.org/officeDocument/2006/relationships/image" Target="../media/image11.sv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61.png"/><Relationship Id="rId5" Type="http://schemas.openxmlformats.org/officeDocument/2006/relationships/image" Target="../media/image48.png"/><Relationship Id="rId10" Type="http://schemas.openxmlformats.org/officeDocument/2006/relationships/image" Target="../media/image60.png"/><Relationship Id="rId4" Type="http://schemas.openxmlformats.org/officeDocument/2006/relationships/image" Target="../media/image11.sv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63.png"/><Relationship Id="rId4" Type="http://schemas.openxmlformats.org/officeDocument/2006/relationships/image" Target="../media/image11.sv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68.png"/><Relationship Id="rId3" Type="http://schemas.openxmlformats.org/officeDocument/2006/relationships/image" Target="../media/image10.png"/><Relationship Id="rId7" Type="http://schemas.openxmlformats.org/officeDocument/2006/relationships/image" Target="../media/image50.png"/><Relationship Id="rId12" Type="http://schemas.openxmlformats.org/officeDocument/2006/relationships/image" Target="../media/image67.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66.png"/><Relationship Id="rId5" Type="http://schemas.openxmlformats.org/officeDocument/2006/relationships/image" Target="../media/image48.png"/><Relationship Id="rId10" Type="http://schemas.openxmlformats.org/officeDocument/2006/relationships/image" Target="../media/image65.png"/><Relationship Id="rId4" Type="http://schemas.openxmlformats.org/officeDocument/2006/relationships/image" Target="../media/image11.svg"/><Relationship Id="rId9" Type="http://schemas.openxmlformats.org/officeDocument/2006/relationships/image" Target="../media/image64.png"/><Relationship Id="rId14" Type="http://schemas.openxmlformats.org/officeDocument/2006/relationships/image" Target="../media/image69.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72.png"/><Relationship Id="rId5" Type="http://schemas.openxmlformats.org/officeDocument/2006/relationships/image" Target="../media/image48.png"/><Relationship Id="rId10" Type="http://schemas.openxmlformats.org/officeDocument/2006/relationships/image" Target="../media/image71.png"/><Relationship Id="rId4" Type="http://schemas.openxmlformats.org/officeDocument/2006/relationships/image" Target="../media/image11.svg"/><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75.png"/><Relationship Id="rId5" Type="http://schemas.openxmlformats.org/officeDocument/2006/relationships/image" Target="../media/image48.png"/><Relationship Id="rId10" Type="http://schemas.openxmlformats.org/officeDocument/2006/relationships/image" Target="../media/image74.png"/><Relationship Id="rId4" Type="http://schemas.openxmlformats.org/officeDocument/2006/relationships/image" Target="../media/image11.svg"/><Relationship Id="rId9"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77.png"/><Relationship Id="rId4" Type="http://schemas.openxmlformats.org/officeDocument/2006/relationships/image" Target="../media/image11.svg"/><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11.sv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82.sv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2.png"/><Relationship Id="rId7" Type="http://schemas.openxmlformats.org/officeDocument/2006/relationships/image" Target="../media/image14.emf"/><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8.emf"/><Relationship Id="rId5" Type="http://schemas.openxmlformats.org/officeDocument/2006/relationships/image" Target="../media/image10.png"/><Relationship Id="rId10" Type="http://schemas.openxmlformats.org/officeDocument/2006/relationships/image" Target="../media/image17.emf"/><Relationship Id="rId4" Type="http://schemas.openxmlformats.org/officeDocument/2006/relationships/image" Target="../media/image13.svg"/><Relationship Id="rId9" Type="http://schemas.openxmlformats.org/officeDocument/2006/relationships/image" Target="../media/image16.emf"/></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Freeform 3"/>
          <p:cNvSpPr/>
          <p:nvPr/>
        </p:nvSpPr>
        <p:spPr>
          <a:xfrm>
            <a:off x="0" y="0"/>
            <a:ext cx="9913688" cy="9913688"/>
          </a:xfrm>
          <a:custGeom>
            <a:avLst/>
            <a:gdLst/>
            <a:ahLst/>
            <a:cxnLst/>
            <a:rect l="l" t="t" r="r" b="b"/>
            <a:pathLst>
              <a:path w="9913688" h="9913688">
                <a:moveTo>
                  <a:pt x="0" y="0"/>
                </a:moveTo>
                <a:lnTo>
                  <a:pt x="9913688" y="0"/>
                </a:lnTo>
                <a:lnTo>
                  <a:pt x="9913688" y="9913687"/>
                </a:lnTo>
                <a:lnTo>
                  <a:pt x="0" y="9913687"/>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0426166" y="186656"/>
            <a:ext cx="7644064" cy="9913688"/>
          </a:xfrm>
          <a:custGeom>
            <a:avLst/>
            <a:gdLst/>
            <a:ahLst/>
            <a:cxnLst/>
            <a:rect l="l" t="t" r="r" b="b"/>
            <a:pathLst>
              <a:path w="8744919" h="8744919">
                <a:moveTo>
                  <a:pt x="0" y="0"/>
                </a:moveTo>
                <a:lnTo>
                  <a:pt x="8744919" y="0"/>
                </a:lnTo>
                <a:lnTo>
                  <a:pt x="8744919" y="8744919"/>
                </a:lnTo>
                <a:lnTo>
                  <a:pt x="0" y="8744919"/>
                </a:lnTo>
                <a:lnTo>
                  <a:pt x="0" y="0"/>
                </a:lnTo>
                <a:close/>
              </a:path>
            </a:pathLst>
          </a:custGeom>
          <a:blipFill>
            <a:blip r:embed="rId5">
              <a:alphaModFix amt="5000"/>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2955163" y="4474733"/>
            <a:ext cx="12715924" cy="2744341"/>
          </a:xfrm>
          <a:prstGeom prst="rect">
            <a:avLst/>
          </a:prstGeom>
        </p:spPr>
        <p:txBody>
          <a:bodyPr lIns="0" tIns="0" rIns="0" bIns="0" rtlCol="0" anchor="t">
            <a:spAutoFit/>
          </a:bodyPr>
          <a:lstStyle/>
          <a:p>
            <a:pPr marL="0" lvl="1" algn="ctr">
              <a:lnSpc>
                <a:spcPts val="10745"/>
              </a:lnSpc>
            </a:pPr>
            <a:r>
              <a:rPr lang="en-US" sz="8800" spc="-128" dirty="0">
                <a:solidFill>
                  <a:srgbClr val="00694C"/>
                </a:solidFill>
                <a:latin typeface="Franklin Gothic Medium" panose="020B0603020102020204" pitchFamily="34" charset="0"/>
                <a:ea typeface="Helvetica World"/>
                <a:cs typeface="Helvetica World"/>
                <a:sym typeface="Helvetica World"/>
              </a:rPr>
              <a:t>Crowdfunding Analysis</a:t>
            </a:r>
          </a:p>
          <a:p>
            <a:pPr marL="0" lvl="1" indent="0" algn="ctr">
              <a:lnSpc>
                <a:spcPts val="10745"/>
              </a:lnSpc>
            </a:pPr>
            <a:endParaRPr lang="en-US" sz="9184" spc="-128" dirty="0">
              <a:solidFill>
                <a:srgbClr val="00694C"/>
              </a:solidFill>
              <a:latin typeface="Helvetica World"/>
              <a:ea typeface="Helvetica World"/>
              <a:cs typeface="Helvetica World"/>
              <a:sym typeface="Helvetica World"/>
            </a:endParaRPr>
          </a:p>
        </p:txBody>
      </p:sp>
      <p:sp>
        <p:nvSpPr>
          <p:cNvPr id="7" name="TextBox 7"/>
          <p:cNvSpPr txBox="1"/>
          <p:nvPr/>
        </p:nvSpPr>
        <p:spPr>
          <a:xfrm>
            <a:off x="1192637" y="1263474"/>
            <a:ext cx="5280091" cy="354328"/>
          </a:xfrm>
          <a:prstGeom prst="rect">
            <a:avLst/>
          </a:prstGeom>
        </p:spPr>
        <p:txBody>
          <a:bodyPr lIns="0" tIns="0" rIns="0" bIns="0" rtlCol="0" anchor="t">
            <a:spAutoFit/>
          </a:bodyPr>
          <a:lstStyle/>
          <a:p>
            <a:pPr algn="ctr">
              <a:lnSpc>
                <a:spcPts val="2940"/>
              </a:lnSpc>
              <a:spcBef>
                <a:spcPct val="0"/>
              </a:spcBef>
            </a:pPr>
            <a:r>
              <a:rPr lang="en-US" sz="2100" i="1" dirty="0">
                <a:solidFill>
                  <a:srgbClr val="00694C"/>
                </a:solidFill>
                <a:latin typeface="Poppins Italics"/>
                <a:ea typeface="Poppins Italics"/>
                <a:cs typeface="Poppins Italics"/>
                <a:sym typeface="Poppins Italics"/>
              </a:rPr>
              <a:t>www.kickstarter.com</a:t>
            </a:r>
          </a:p>
        </p:txBody>
      </p:sp>
      <p:pic>
        <p:nvPicPr>
          <p:cNvPr id="9" name="Picture 8">
            <a:extLst>
              <a:ext uri="{FF2B5EF4-FFF2-40B4-BE49-F238E27FC236}">
                <a16:creationId xmlns:a16="http://schemas.microsoft.com/office/drawing/2014/main" id="{B849B1C0-731A-AB01-F9FE-AA288873555A}"/>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tretch>
            <a:fillRect/>
          </a:stretch>
        </p:blipFill>
        <p:spPr>
          <a:xfrm>
            <a:off x="923227" y="388398"/>
            <a:ext cx="5535646" cy="865584"/>
          </a:xfrm>
          <a:prstGeom prst="rect">
            <a:avLst/>
          </a:prstGeom>
        </p:spPr>
      </p:pic>
      <p:sp>
        <p:nvSpPr>
          <p:cNvPr id="10" name="Freeform 9">
            <a:extLst>
              <a:ext uri="{FF2B5EF4-FFF2-40B4-BE49-F238E27FC236}">
                <a16:creationId xmlns:a16="http://schemas.microsoft.com/office/drawing/2014/main" id="{36512D60-D975-1214-84AF-485F916B670A}"/>
              </a:ext>
            </a:extLst>
          </p:cNvPr>
          <p:cNvSpPr/>
          <p:nvPr/>
        </p:nvSpPr>
        <p:spPr>
          <a:xfrm>
            <a:off x="3691050" y="4474733"/>
            <a:ext cx="11244150" cy="1620625"/>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chemeClr val="accent3">
                <a:lumMod val="50000"/>
              </a:schemeClr>
            </a:solidFill>
            <a:prstDash val="solid"/>
            <a:round/>
          </a:ln>
          <a:effectLst>
            <a:outerShdw blurRad="50800" dist="38100" dir="2700000" algn="tl" rotWithShape="0">
              <a:prstClr val="black">
                <a:alpha val="40000"/>
              </a:prstClr>
            </a:outerShdw>
          </a:effectLst>
        </p:spPr>
        <p:txBody>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08FB6-C669-35B4-7130-2DEABBB8FE5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C6D8914-6543-C970-A601-FF5857B794B5}"/>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E7913582-41E8-0319-917F-C8C6F252CABF}"/>
              </a:ext>
            </a:extLst>
          </p:cNvPr>
          <p:cNvGrpSpPr/>
          <p:nvPr/>
        </p:nvGrpSpPr>
        <p:grpSpPr>
          <a:xfrm>
            <a:off x="10744200" y="2471209"/>
            <a:ext cx="4419600" cy="2085038"/>
            <a:chOff x="0" y="0"/>
            <a:chExt cx="2790081" cy="1016457"/>
          </a:xfrm>
        </p:grpSpPr>
        <p:sp>
          <p:nvSpPr>
            <p:cNvPr id="5" name="Freeform 5">
              <a:extLst>
                <a:ext uri="{FF2B5EF4-FFF2-40B4-BE49-F238E27FC236}">
                  <a16:creationId xmlns:a16="http://schemas.microsoft.com/office/drawing/2014/main" id="{27A46A64-802F-D5E5-3EA6-0BED3DB56629}"/>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D2EC1291-6B3E-BB9E-E334-4D259123DC5F}"/>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6827D11A-2842-8B69-30C2-15D172674014}"/>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D24D843B-F452-D8E6-7886-9441D8F13D31}"/>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44323B76-BDDF-7122-E0EE-6A8C37D80D9E}"/>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552456FF-BE4C-523F-A8FD-3C492011209C}"/>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E1F08073-3345-F3B6-650B-ECF5D4BFE75E}"/>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CDD2BB05-B60F-F06D-6D5A-E079EC3B0C61}"/>
              </a:ext>
            </a:extLst>
          </p:cNvPr>
          <p:cNvSpPr txBox="1"/>
          <p:nvPr/>
        </p:nvSpPr>
        <p:spPr>
          <a:xfrm>
            <a:off x="446372" y="833790"/>
            <a:ext cx="7607226" cy="872034"/>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sp>
        <p:nvSpPr>
          <p:cNvPr id="11" name="TextBox 14">
            <a:extLst>
              <a:ext uri="{FF2B5EF4-FFF2-40B4-BE49-F238E27FC236}">
                <a16:creationId xmlns:a16="http://schemas.microsoft.com/office/drawing/2014/main" id="{9CF3729D-AA92-127F-5E96-3DC047791BB8}"/>
              </a:ext>
            </a:extLst>
          </p:cNvPr>
          <p:cNvSpPr txBox="1"/>
          <p:nvPr/>
        </p:nvSpPr>
        <p:spPr>
          <a:xfrm>
            <a:off x="379434" y="4707483"/>
            <a:ext cx="7607226" cy="872034"/>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Avg no. of  days  for successful projects :</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pic>
        <p:nvPicPr>
          <p:cNvPr id="15" name="Picture 14">
            <a:extLst>
              <a:ext uri="{FF2B5EF4-FFF2-40B4-BE49-F238E27FC236}">
                <a16:creationId xmlns:a16="http://schemas.microsoft.com/office/drawing/2014/main" id="{EFF1A899-F0BE-F8B3-E8D4-E18AB8EBB625}"/>
              </a:ext>
            </a:extLst>
          </p:cNvPr>
          <p:cNvPicPr>
            <a:picLocks noChangeAspect="1"/>
          </p:cNvPicPr>
          <p:nvPr/>
        </p:nvPicPr>
        <p:blipFill>
          <a:blip r:embed="rId7"/>
          <a:stretch>
            <a:fillRect/>
          </a:stretch>
        </p:blipFill>
        <p:spPr>
          <a:xfrm>
            <a:off x="10939119" y="2874556"/>
            <a:ext cx="3996081" cy="1278344"/>
          </a:xfrm>
          <a:prstGeom prst="rect">
            <a:avLst/>
          </a:prstGeom>
        </p:spPr>
      </p:pic>
      <p:pic>
        <p:nvPicPr>
          <p:cNvPr id="17" name="Picture 16">
            <a:extLst>
              <a:ext uri="{FF2B5EF4-FFF2-40B4-BE49-F238E27FC236}">
                <a16:creationId xmlns:a16="http://schemas.microsoft.com/office/drawing/2014/main" id="{87EF304F-6D2C-FC96-391D-3A039C05666A}"/>
              </a:ext>
            </a:extLst>
          </p:cNvPr>
          <p:cNvPicPr>
            <a:picLocks noChangeAspect="1"/>
          </p:cNvPicPr>
          <p:nvPr/>
        </p:nvPicPr>
        <p:blipFill>
          <a:blip r:embed="rId8"/>
          <a:stretch>
            <a:fillRect/>
          </a:stretch>
        </p:blipFill>
        <p:spPr>
          <a:xfrm>
            <a:off x="11125201" y="6396534"/>
            <a:ext cx="3810000" cy="1497411"/>
          </a:xfrm>
          <a:prstGeom prst="rect">
            <a:avLst/>
          </a:prstGeom>
        </p:spPr>
      </p:pic>
      <p:grpSp>
        <p:nvGrpSpPr>
          <p:cNvPr id="18" name="Group 4">
            <a:extLst>
              <a:ext uri="{FF2B5EF4-FFF2-40B4-BE49-F238E27FC236}">
                <a16:creationId xmlns:a16="http://schemas.microsoft.com/office/drawing/2014/main" id="{6525FE2A-E2B3-4C38-2784-E39FC45FC5FC}"/>
              </a:ext>
            </a:extLst>
          </p:cNvPr>
          <p:cNvGrpSpPr/>
          <p:nvPr/>
        </p:nvGrpSpPr>
        <p:grpSpPr>
          <a:xfrm>
            <a:off x="10744200" y="6134100"/>
            <a:ext cx="4419600" cy="2053658"/>
            <a:chOff x="0" y="0"/>
            <a:chExt cx="2790081" cy="1016457"/>
          </a:xfrm>
        </p:grpSpPr>
        <p:sp>
          <p:nvSpPr>
            <p:cNvPr id="19" name="Freeform 5">
              <a:extLst>
                <a:ext uri="{FF2B5EF4-FFF2-40B4-BE49-F238E27FC236}">
                  <a16:creationId xmlns:a16="http://schemas.microsoft.com/office/drawing/2014/main" id="{7126C2CD-9E63-8CAF-46BB-99F8BDC7D320}"/>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20" name="TextBox 6">
              <a:extLst>
                <a:ext uri="{FF2B5EF4-FFF2-40B4-BE49-F238E27FC236}">
                  <a16:creationId xmlns:a16="http://schemas.microsoft.com/office/drawing/2014/main" id="{61EB9BF0-9990-FE32-D6EF-034658C50E6F}"/>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13" name="TextBox 14">
            <a:extLst>
              <a:ext uri="{FF2B5EF4-FFF2-40B4-BE49-F238E27FC236}">
                <a16:creationId xmlns:a16="http://schemas.microsoft.com/office/drawing/2014/main" id="{1BBE5A01-0374-2BB5-6A94-FFF1164A8CF8}"/>
              </a:ext>
            </a:extLst>
          </p:cNvPr>
          <p:cNvSpPr txBox="1"/>
          <p:nvPr/>
        </p:nvSpPr>
        <p:spPr>
          <a:xfrm>
            <a:off x="455851" y="1269837"/>
            <a:ext cx="7473350" cy="3491725"/>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This KPI reveals that 38% of crowdfunding projects achieved success. Factors influencing success include project preparation, marketing efforts, and realistic goal setting.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 remaining 62% highlight challenges such as insufficient reach, unmet market needs, and competition.</a:t>
            </a:r>
            <a:endParaRPr lang="en-US" sz="2200" b="1"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sp>
        <p:nvSpPr>
          <p:cNvPr id="14" name="TextBox 14">
            <a:extLst>
              <a:ext uri="{FF2B5EF4-FFF2-40B4-BE49-F238E27FC236}">
                <a16:creationId xmlns:a16="http://schemas.microsoft.com/office/drawing/2014/main" id="{8547D86C-1055-BA31-DF77-9957066BA974}"/>
              </a:ext>
            </a:extLst>
          </p:cNvPr>
          <p:cNvSpPr txBox="1"/>
          <p:nvPr/>
        </p:nvSpPr>
        <p:spPr>
          <a:xfrm>
            <a:off x="455851" y="5270704"/>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average duration for successful projects is 80 days. This timeframe suggests that campaigns typically need about 3 months to gather the necessary support.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Effective time management and strategic planning are crucial during this period. Shorter campaigns might lack sufficient exposure, while excessively long campaigns could lose momentum. A balanced duration allows for sustained engagement and maximizes the chances of reaching the funding goal.</a:t>
            </a:r>
            <a:endParaRPr lang="en-US" sz="2200" b="1"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spTree>
    <p:extLst>
      <p:ext uri="{BB962C8B-B14F-4D97-AF65-F5344CB8AC3E}">
        <p14:creationId xmlns:p14="http://schemas.microsoft.com/office/powerpoint/2010/main" val="2184647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02601-EC15-4BE9-0052-CBDED22B08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60A414-7915-A359-9B14-3EFF36156079}"/>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518FACA1-BBE8-4CED-2E6A-91B69FD805C4}"/>
              </a:ext>
            </a:extLst>
          </p:cNvPr>
          <p:cNvGrpSpPr/>
          <p:nvPr/>
        </p:nvGrpSpPr>
        <p:grpSpPr>
          <a:xfrm>
            <a:off x="8381999" y="219219"/>
            <a:ext cx="9459629" cy="4924280"/>
            <a:chOff x="0" y="-38100"/>
            <a:chExt cx="2790081" cy="1054557"/>
          </a:xfrm>
        </p:grpSpPr>
        <p:sp>
          <p:nvSpPr>
            <p:cNvPr id="5" name="Freeform 5">
              <a:extLst>
                <a:ext uri="{FF2B5EF4-FFF2-40B4-BE49-F238E27FC236}">
                  <a16:creationId xmlns:a16="http://schemas.microsoft.com/office/drawing/2014/main" id="{CD6C88D4-2B5D-0152-11AB-623C0A5C38CA}"/>
                </a:ext>
              </a:extLst>
            </p:cNvPr>
            <p:cNvSpPr/>
            <p:nvPr/>
          </p:nvSpPr>
          <p:spPr>
            <a:xfrm>
              <a:off x="71192" y="0"/>
              <a:ext cx="2718889"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D2300D8B-ED70-E2C0-C1D3-FD94822662FA}"/>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FACCDAEF-5BB6-742D-4C0D-667DA9DA9EDA}"/>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541DFDE3-EDB1-89BD-1C5E-89E758B89A47}"/>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3FA96E99-771A-4703-F090-90DFAE44FC9A}"/>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1A2241D-DFF7-9F72-0600-0F161CB27C89}"/>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58B2BBC0-6AD2-25CA-758F-1F418AD32CB9}"/>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1106BACE-1886-A310-0A8E-14188786AF90}"/>
              </a:ext>
            </a:extLst>
          </p:cNvPr>
          <p:cNvSpPr txBox="1"/>
          <p:nvPr/>
        </p:nvSpPr>
        <p:spPr>
          <a:xfrm>
            <a:off x="446372" y="833790"/>
            <a:ext cx="7607226" cy="1308050"/>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category:</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pic>
        <p:nvPicPr>
          <p:cNvPr id="14" name="Picture 13">
            <a:extLst>
              <a:ext uri="{FF2B5EF4-FFF2-40B4-BE49-F238E27FC236}">
                <a16:creationId xmlns:a16="http://schemas.microsoft.com/office/drawing/2014/main" id="{E507CDBF-D0CF-BB30-9C50-26B4C836B80B}"/>
              </a:ext>
            </a:extLst>
          </p:cNvPr>
          <p:cNvPicPr>
            <a:picLocks noChangeAspect="1"/>
          </p:cNvPicPr>
          <p:nvPr/>
        </p:nvPicPr>
        <p:blipFill>
          <a:blip r:embed="rId7"/>
          <a:stretch>
            <a:fillRect/>
          </a:stretch>
        </p:blipFill>
        <p:spPr>
          <a:xfrm>
            <a:off x="8883731" y="494185"/>
            <a:ext cx="8697539" cy="4553585"/>
          </a:xfrm>
          <a:prstGeom prst="rect">
            <a:avLst/>
          </a:prstGeom>
        </p:spPr>
      </p:pic>
      <p:pic>
        <p:nvPicPr>
          <p:cNvPr id="16" name="Picture 15">
            <a:extLst>
              <a:ext uri="{FF2B5EF4-FFF2-40B4-BE49-F238E27FC236}">
                <a16:creationId xmlns:a16="http://schemas.microsoft.com/office/drawing/2014/main" id="{9A809E58-68CC-256D-2A87-FF921EBFBBF8}"/>
              </a:ext>
            </a:extLst>
          </p:cNvPr>
          <p:cNvPicPr>
            <a:picLocks noChangeAspect="1"/>
          </p:cNvPicPr>
          <p:nvPr/>
        </p:nvPicPr>
        <p:blipFill>
          <a:blip r:embed="rId8"/>
          <a:stretch>
            <a:fillRect/>
          </a:stretch>
        </p:blipFill>
        <p:spPr>
          <a:xfrm>
            <a:off x="8638438" y="5286861"/>
            <a:ext cx="8497486" cy="4505954"/>
          </a:xfrm>
          <a:prstGeom prst="rect">
            <a:avLst/>
          </a:prstGeom>
        </p:spPr>
      </p:pic>
      <p:grpSp>
        <p:nvGrpSpPr>
          <p:cNvPr id="17" name="Group 4">
            <a:extLst>
              <a:ext uri="{FF2B5EF4-FFF2-40B4-BE49-F238E27FC236}">
                <a16:creationId xmlns:a16="http://schemas.microsoft.com/office/drawing/2014/main" id="{DD6A2225-C476-7BDC-7652-5495D3555E3E}"/>
              </a:ext>
            </a:extLst>
          </p:cNvPr>
          <p:cNvGrpSpPr/>
          <p:nvPr/>
        </p:nvGrpSpPr>
        <p:grpSpPr>
          <a:xfrm>
            <a:off x="8218129" y="5047770"/>
            <a:ext cx="9041172" cy="4924280"/>
            <a:chOff x="0" y="-38100"/>
            <a:chExt cx="2790081" cy="1054557"/>
          </a:xfrm>
        </p:grpSpPr>
        <p:sp>
          <p:nvSpPr>
            <p:cNvPr id="18" name="Freeform 5">
              <a:extLst>
                <a:ext uri="{FF2B5EF4-FFF2-40B4-BE49-F238E27FC236}">
                  <a16:creationId xmlns:a16="http://schemas.microsoft.com/office/drawing/2014/main" id="{D4287B3F-54EA-AB49-0E8D-460E14FDF85D}"/>
                </a:ext>
              </a:extLst>
            </p:cNvPr>
            <p:cNvSpPr/>
            <p:nvPr/>
          </p:nvSpPr>
          <p:spPr>
            <a:xfrm>
              <a:off x="71192" y="0"/>
              <a:ext cx="2718889"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19" name="TextBox 6">
              <a:extLst>
                <a:ext uri="{FF2B5EF4-FFF2-40B4-BE49-F238E27FC236}">
                  <a16:creationId xmlns:a16="http://schemas.microsoft.com/office/drawing/2014/main" id="{093835F4-2F47-9520-BC97-DFFF1AF55ACC}"/>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11" name="TextBox 14">
            <a:extLst>
              <a:ext uri="{FF2B5EF4-FFF2-40B4-BE49-F238E27FC236}">
                <a16:creationId xmlns:a16="http://schemas.microsoft.com/office/drawing/2014/main" id="{A2F2688A-1DAD-1132-84FA-9D5D60351BD0}"/>
              </a:ext>
            </a:extLst>
          </p:cNvPr>
          <p:cNvSpPr txBox="1"/>
          <p:nvPr/>
        </p:nvSpPr>
        <p:spPr>
          <a:xfrm>
            <a:off x="391389" y="1790700"/>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This chart breaks down the success rates by category, with Chiptune at 76.32%, Residences at 73.97%, Anthologies at 70.10% and so on.</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Failed Projects by category, with Apps at 80.02%,Food Trucks at 77.79%, Video at 77.78% and so on.</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Higher success rates in these category reflect strong interest and funding potential in these areas.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Tailored strategies to enhance visibility and appeal can help improve outcomes across different category.</a:t>
            </a:r>
          </a:p>
        </p:txBody>
      </p:sp>
    </p:spTree>
    <p:extLst>
      <p:ext uri="{BB962C8B-B14F-4D97-AF65-F5344CB8AC3E}">
        <p14:creationId xmlns:p14="http://schemas.microsoft.com/office/powerpoint/2010/main" val="3034826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3B986-5336-AFCB-24A9-CC57EDBBEB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1B2ED2B-C028-310A-0E0F-313A1261B06C}"/>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69F0119C-F615-FEF0-E5D6-5572388C3B91}"/>
              </a:ext>
            </a:extLst>
          </p:cNvPr>
          <p:cNvGrpSpPr/>
          <p:nvPr/>
        </p:nvGrpSpPr>
        <p:grpSpPr>
          <a:xfrm>
            <a:off x="8501158" y="3058462"/>
            <a:ext cx="9701003" cy="4980638"/>
            <a:chOff x="0" y="0"/>
            <a:chExt cx="2790081" cy="1016457"/>
          </a:xfrm>
        </p:grpSpPr>
        <p:sp>
          <p:nvSpPr>
            <p:cNvPr id="5" name="Freeform 5">
              <a:extLst>
                <a:ext uri="{FF2B5EF4-FFF2-40B4-BE49-F238E27FC236}">
                  <a16:creationId xmlns:a16="http://schemas.microsoft.com/office/drawing/2014/main" id="{749156C3-DF07-EAA1-FBEC-8267EC6A464C}"/>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4E19E3BB-6CC3-DF1A-9327-50491BF2E1DA}"/>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F8B91775-186A-586E-8549-2D31CB9AFAA2}"/>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00B43CD4-53F8-3B9D-FCC3-D99A3F5C7753}"/>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146086E6-2834-6A36-7A1D-99010FEA93BA}"/>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FA0005E-FB44-7CAF-2784-9979B19A0788}"/>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8759951F-C5CD-8C99-C270-7CF6615043FB}"/>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55A58799-C87A-1BCD-27BF-57919DF33CE6}"/>
              </a:ext>
            </a:extLst>
          </p:cNvPr>
          <p:cNvSpPr txBox="1"/>
          <p:nvPr/>
        </p:nvSpPr>
        <p:spPr>
          <a:xfrm>
            <a:off x="322969" y="833790"/>
            <a:ext cx="7854032" cy="872034"/>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Date :</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pic>
        <p:nvPicPr>
          <p:cNvPr id="16" name="Picture 15">
            <a:extLst>
              <a:ext uri="{FF2B5EF4-FFF2-40B4-BE49-F238E27FC236}">
                <a16:creationId xmlns:a16="http://schemas.microsoft.com/office/drawing/2014/main" id="{943FA1B3-68E3-36CD-D94C-1302A1E978A0}"/>
              </a:ext>
            </a:extLst>
          </p:cNvPr>
          <p:cNvPicPr>
            <a:picLocks noChangeAspect="1"/>
          </p:cNvPicPr>
          <p:nvPr/>
        </p:nvPicPr>
        <p:blipFill>
          <a:blip r:embed="rId7"/>
          <a:stretch>
            <a:fillRect/>
          </a:stretch>
        </p:blipFill>
        <p:spPr>
          <a:xfrm>
            <a:off x="8623372" y="3368335"/>
            <a:ext cx="9456576" cy="4518365"/>
          </a:xfrm>
          <a:prstGeom prst="rect">
            <a:avLst/>
          </a:prstGeom>
        </p:spPr>
      </p:pic>
      <p:sp>
        <p:nvSpPr>
          <p:cNvPr id="11" name="TextBox 14">
            <a:extLst>
              <a:ext uri="{FF2B5EF4-FFF2-40B4-BE49-F238E27FC236}">
                <a16:creationId xmlns:a16="http://schemas.microsoft.com/office/drawing/2014/main" id="{A22D1440-4999-FC29-E9B2-1D382A75A9B3}"/>
              </a:ext>
            </a:extLst>
          </p:cNvPr>
          <p:cNvSpPr txBox="1"/>
          <p:nvPr/>
        </p:nvSpPr>
        <p:spPr>
          <a:xfrm>
            <a:off x="322969" y="1317574"/>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Success Rates have gradually increased over the years from 2009 to 2015 and after it decreasing.</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 positive trend in initially indicates improvements in campaign quality, platform support, and backers engagement.</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 trend going decrease after 2015 because lack of support from backers and insufficient reach and strategic planning for project success.</a:t>
            </a:r>
          </a:p>
          <a:p>
            <a:pPr marL="457200" indent="-457200">
              <a:lnSpc>
                <a:spcPct val="150000"/>
              </a:lnSpc>
              <a:buFont typeface="Wingdings" panose="05000000000000000000" pitchFamily="2" charset="2"/>
              <a:buChar char="q"/>
            </a:pPr>
            <a:endParaRPr lang="en-US" sz="2200" b="1" dirty="0">
              <a:solidFill>
                <a:srgbClr val="00694C"/>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841149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7B3F6-7955-D65E-2AED-3854313D63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2279E2-DA33-D5A9-1014-A428DFCC91DB}"/>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19E5C7DB-76B5-E950-3F61-64573AF5F2A0}"/>
              </a:ext>
            </a:extLst>
          </p:cNvPr>
          <p:cNvGrpSpPr/>
          <p:nvPr/>
        </p:nvGrpSpPr>
        <p:grpSpPr>
          <a:xfrm>
            <a:off x="8623372" y="151440"/>
            <a:ext cx="9459630" cy="8725860"/>
            <a:chOff x="0" y="0"/>
            <a:chExt cx="2790081" cy="1016457"/>
          </a:xfrm>
        </p:grpSpPr>
        <p:sp>
          <p:nvSpPr>
            <p:cNvPr id="5" name="Freeform 5">
              <a:extLst>
                <a:ext uri="{FF2B5EF4-FFF2-40B4-BE49-F238E27FC236}">
                  <a16:creationId xmlns:a16="http://schemas.microsoft.com/office/drawing/2014/main" id="{6BB931BA-636A-9474-CE74-9797F74C0D5F}"/>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1A98BC8C-DBDA-5475-06F7-603A3A576AE5}"/>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B5B47F71-79E2-22FC-8B92-7FA1351F5C1B}"/>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9FC3BB7E-0BD4-81B8-FB98-C1D9210DD89B}"/>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6DB5E616-B265-EFFA-0C24-737787C9A2CC}"/>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938BBFD-3A47-A45B-83C7-B3F975ADF6A0}"/>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D58DCD35-81FF-9CC5-C864-8C6F03503058}"/>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479E196D-05EF-1A11-A025-7BC10AE72B27}"/>
              </a:ext>
            </a:extLst>
          </p:cNvPr>
          <p:cNvSpPr txBox="1"/>
          <p:nvPr/>
        </p:nvSpPr>
        <p:spPr>
          <a:xfrm>
            <a:off x="322969" y="833790"/>
            <a:ext cx="7730629" cy="1308050"/>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goal range :</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pic>
        <p:nvPicPr>
          <p:cNvPr id="14" name="Picture 13">
            <a:extLst>
              <a:ext uri="{FF2B5EF4-FFF2-40B4-BE49-F238E27FC236}">
                <a16:creationId xmlns:a16="http://schemas.microsoft.com/office/drawing/2014/main" id="{B912BF07-805E-0A0A-1D0A-69DAEE575DBA}"/>
              </a:ext>
            </a:extLst>
          </p:cNvPr>
          <p:cNvPicPr>
            <a:picLocks noChangeAspect="1"/>
          </p:cNvPicPr>
          <p:nvPr/>
        </p:nvPicPr>
        <p:blipFill>
          <a:blip r:embed="rId7"/>
          <a:stretch>
            <a:fillRect/>
          </a:stretch>
        </p:blipFill>
        <p:spPr>
          <a:xfrm>
            <a:off x="8991600" y="398869"/>
            <a:ext cx="8894690" cy="731950"/>
          </a:xfrm>
          <a:prstGeom prst="rect">
            <a:avLst/>
          </a:prstGeom>
        </p:spPr>
      </p:pic>
      <p:pic>
        <p:nvPicPr>
          <p:cNvPr id="16" name="Picture 15">
            <a:extLst>
              <a:ext uri="{FF2B5EF4-FFF2-40B4-BE49-F238E27FC236}">
                <a16:creationId xmlns:a16="http://schemas.microsoft.com/office/drawing/2014/main" id="{E9403B39-28B3-5B42-4866-1593524E1BB5}"/>
              </a:ext>
            </a:extLst>
          </p:cNvPr>
          <p:cNvPicPr>
            <a:picLocks noChangeAspect="1"/>
          </p:cNvPicPr>
          <p:nvPr/>
        </p:nvPicPr>
        <p:blipFill>
          <a:blip r:embed="rId8"/>
          <a:stretch>
            <a:fillRect/>
          </a:stretch>
        </p:blipFill>
        <p:spPr>
          <a:xfrm>
            <a:off x="9005455" y="1270180"/>
            <a:ext cx="4481945" cy="2425519"/>
          </a:xfrm>
          <a:prstGeom prst="rect">
            <a:avLst/>
          </a:prstGeom>
        </p:spPr>
      </p:pic>
      <p:pic>
        <p:nvPicPr>
          <p:cNvPr id="18" name="Picture 17">
            <a:extLst>
              <a:ext uri="{FF2B5EF4-FFF2-40B4-BE49-F238E27FC236}">
                <a16:creationId xmlns:a16="http://schemas.microsoft.com/office/drawing/2014/main" id="{31118445-490A-368B-C862-43971F3F55D8}"/>
              </a:ext>
            </a:extLst>
          </p:cNvPr>
          <p:cNvPicPr>
            <a:picLocks noChangeAspect="1"/>
          </p:cNvPicPr>
          <p:nvPr/>
        </p:nvPicPr>
        <p:blipFill>
          <a:blip r:embed="rId9"/>
          <a:stretch>
            <a:fillRect/>
          </a:stretch>
        </p:blipFill>
        <p:spPr>
          <a:xfrm>
            <a:off x="13692398" y="1270179"/>
            <a:ext cx="4193892" cy="2425519"/>
          </a:xfrm>
          <a:prstGeom prst="rect">
            <a:avLst/>
          </a:prstGeom>
        </p:spPr>
      </p:pic>
      <p:pic>
        <p:nvPicPr>
          <p:cNvPr id="20" name="Picture 19">
            <a:extLst>
              <a:ext uri="{FF2B5EF4-FFF2-40B4-BE49-F238E27FC236}">
                <a16:creationId xmlns:a16="http://schemas.microsoft.com/office/drawing/2014/main" id="{50DB5461-1DAB-5265-C882-DCD563521147}"/>
              </a:ext>
            </a:extLst>
          </p:cNvPr>
          <p:cNvPicPr>
            <a:picLocks noChangeAspect="1"/>
          </p:cNvPicPr>
          <p:nvPr/>
        </p:nvPicPr>
        <p:blipFill>
          <a:blip r:embed="rId10"/>
          <a:stretch>
            <a:fillRect/>
          </a:stretch>
        </p:blipFill>
        <p:spPr>
          <a:xfrm>
            <a:off x="8998528" y="3835059"/>
            <a:ext cx="4481945" cy="2425519"/>
          </a:xfrm>
          <a:prstGeom prst="rect">
            <a:avLst/>
          </a:prstGeom>
        </p:spPr>
      </p:pic>
      <p:pic>
        <p:nvPicPr>
          <p:cNvPr id="22" name="Picture 21">
            <a:extLst>
              <a:ext uri="{FF2B5EF4-FFF2-40B4-BE49-F238E27FC236}">
                <a16:creationId xmlns:a16="http://schemas.microsoft.com/office/drawing/2014/main" id="{4F9CFD2F-D642-A8D6-93BF-AF5D8CE0E895}"/>
              </a:ext>
            </a:extLst>
          </p:cNvPr>
          <p:cNvPicPr>
            <a:picLocks noChangeAspect="1"/>
          </p:cNvPicPr>
          <p:nvPr/>
        </p:nvPicPr>
        <p:blipFill>
          <a:blip r:embed="rId11"/>
          <a:stretch>
            <a:fillRect/>
          </a:stretch>
        </p:blipFill>
        <p:spPr>
          <a:xfrm>
            <a:off x="13671616" y="3835058"/>
            <a:ext cx="4170013" cy="2425519"/>
          </a:xfrm>
          <a:prstGeom prst="rect">
            <a:avLst/>
          </a:prstGeom>
        </p:spPr>
      </p:pic>
      <p:pic>
        <p:nvPicPr>
          <p:cNvPr id="24" name="Picture 23">
            <a:extLst>
              <a:ext uri="{FF2B5EF4-FFF2-40B4-BE49-F238E27FC236}">
                <a16:creationId xmlns:a16="http://schemas.microsoft.com/office/drawing/2014/main" id="{5EB63106-675F-D875-E918-533443935469}"/>
              </a:ext>
            </a:extLst>
          </p:cNvPr>
          <p:cNvPicPr>
            <a:picLocks noChangeAspect="1"/>
          </p:cNvPicPr>
          <p:nvPr/>
        </p:nvPicPr>
        <p:blipFill>
          <a:blip r:embed="rId12"/>
          <a:stretch>
            <a:fillRect/>
          </a:stretch>
        </p:blipFill>
        <p:spPr>
          <a:xfrm>
            <a:off x="8991600" y="6399938"/>
            <a:ext cx="4495800" cy="2163192"/>
          </a:xfrm>
          <a:prstGeom prst="rect">
            <a:avLst/>
          </a:prstGeom>
        </p:spPr>
      </p:pic>
      <p:pic>
        <p:nvPicPr>
          <p:cNvPr id="26" name="Picture 25">
            <a:extLst>
              <a:ext uri="{FF2B5EF4-FFF2-40B4-BE49-F238E27FC236}">
                <a16:creationId xmlns:a16="http://schemas.microsoft.com/office/drawing/2014/main" id="{EF92A47E-A33A-5EE7-A2A4-9CDB963E28E6}"/>
              </a:ext>
            </a:extLst>
          </p:cNvPr>
          <p:cNvPicPr>
            <a:picLocks noChangeAspect="1"/>
          </p:cNvPicPr>
          <p:nvPr/>
        </p:nvPicPr>
        <p:blipFill>
          <a:blip r:embed="rId13"/>
          <a:stretch>
            <a:fillRect/>
          </a:stretch>
        </p:blipFill>
        <p:spPr>
          <a:xfrm>
            <a:off x="13692397" y="6455108"/>
            <a:ext cx="4149231" cy="2108022"/>
          </a:xfrm>
          <a:prstGeom prst="rect">
            <a:avLst/>
          </a:prstGeom>
        </p:spPr>
      </p:pic>
      <p:sp>
        <p:nvSpPr>
          <p:cNvPr id="11" name="TextBox 14">
            <a:extLst>
              <a:ext uri="{FF2B5EF4-FFF2-40B4-BE49-F238E27FC236}">
                <a16:creationId xmlns:a16="http://schemas.microsoft.com/office/drawing/2014/main" id="{30CB0126-7262-97D9-5BD6-F6D02B9C2863}"/>
              </a:ext>
            </a:extLst>
          </p:cNvPr>
          <p:cNvSpPr txBox="1"/>
          <p:nvPr/>
        </p:nvSpPr>
        <p:spPr>
          <a:xfrm>
            <a:off x="446371" y="1853474"/>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Success rates vary by funding goal range, with smaller goals (less then 100K) achieving a 43.97% success rate, while larger goals (over 10M) see 0% success rate.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This trend highlights the challenges associated with raising substantial amounts through crowdfunding.</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Smaller goals are more attainable and pose less risk for backers, while larger goals require extensive planning, strong promotional efforts, and significant initial support to build momentum.</a:t>
            </a:r>
          </a:p>
        </p:txBody>
      </p:sp>
    </p:spTree>
    <p:extLst>
      <p:ext uri="{BB962C8B-B14F-4D97-AF65-F5344CB8AC3E}">
        <p14:creationId xmlns:p14="http://schemas.microsoft.com/office/powerpoint/2010/main" val="1986051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07D4D-F1BE-53AA-FA67-605D1C469A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DB04C0-2151-3B87-0EE3-807A31E2720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grpSp>
        <p:nvGrpSpPr>
          <p:cNvPr id="3" name="Group 3">
            <a:extLst>
              <a:ext uri="{FF2B5EF4-FFF2-40B4-BE49-F238E27FC236}">
                <a16:creationId xmlns:a16="http://schemas.microsoft.com/office/drawing/2014/main" id="{985EF1C5-22AD-5771-7295-7E458DBF1408}"/>
              </a:ext>
            </a:extLst>
          </p:cNvPr>
          <p:cNvGrpSpPr/>
          <p:nvPr/>
        </p:nvGrpSpPr>
        <p:grpSpPr>
          <a:xfrm>
            <a:off x="304802" y="158000"/>
            <a:ext cx="17754598" cy="624548"/>
            <a:chOff x="0" y="0"/>
            <a:chExt cx="2790081" cy="1016457"/>
          </a:xfrm>
        </p:grpSpPr>
        <p:sp>
          <p:nvSpPr>
            <p:cNvPr id="4" name="Freeform 4">
              <a:extLst>
                <a:ext uri="{FF2B5EF4-FFF2-40B4-BE49-F238E27FC236}">
                  <a16:creationId xmlns:a16="http://schemas.microsoft.com/office/drawing/2014/main" id="{42E6A7FB-6071-0559-8076-A63CC054835B}"/>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a:extLst>
                <a:ext uri="{FF2B5EF4-FFF2-40B4-BE49-F238E27FC236}">
                  <a16:creationId xmlns:a16="http://schemas.microsoft.com/office/drawing/2014/main" id="{324AE4C1-39E4-96B9-97E9-E2BA4BB7050B}"/>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14" name="TextBox 14">
            <a:extLst>
              <a:ext uri="{FF2B5EF4-FFF2-40B4-BE49-F238E27FC236}">
                <a16:creationId xmlns:a16="http://schemas.microsoft.com/office/drawing/2014/main" id="{17EE8A10-D76C-1425-E75B-2C7B6545D7C9}"/>
              </a:ext>
            </a:extLst>
          </p:cNvPr>
          <p:cNvSpPr txBox="1"/>
          <p:nvPr/>
        </p:nvSpPr>
        <p:spPr>
          <a:xfrm>
            <a:off x="2209800" y="-350031"/>
            <a:ext cx="15049500" cy="1211935"/>
          </a:xfrm>
          <a:prstGeom prst="rect">
            <a:avLst/>
          </a:prstGeom>
        </p:spPr>
        <p:txBody>
          <a:bodyPr wrap="square" lIns="0" tIns="0" rIns="0" bIns="0" rtlCol="0" anchor="t">
            <a:spAutoFit/>
          </a:bodyPr>
          <a:lstStyle/>
          <a:p>
            <a:pPr marL="0" lvl="1" indent="0" algn="ctr">
              <a:lnSpc>
                <a:spcPts val="10745"/>
              </a:lnSpc>
            </a:pPr>
            <a:r>
              <a:rPr lang="en-US" sz="5400" b="1" spc="-128" dirty="0">
                <a:solidFill>
                  <a:srgbClr val="00694C"/>
                </a:solidFill>
                <a:latin typeface="+mj-lt"/>
                <a:ea typeface="Helvetica World"/>
                <a:cs typeface="Helvetica World"/>
                <a:sym typeface="Helvetica World"/>
              </a:rPr>
              <a:t>Kickstarter Analysis with Excel</a:t>
            </a:r>
          </a:p>
        </p:txBody>
      </p:sp>
      <p:sp>
        <p:nvSpPr>
          <p:cNvPr id="19" name="TextBox 5">
            <a:extLst>
              <a:ext uri="{FF2B5EF4-FFF2-40B4-BE49-F238E27FC236}">
                <a16:creationId xmlns:a16="http://schemas.microsoft.com/office/drawing/2014/main" id="{2F16ABA9-FAE5-4F9E-C373-1BFEF34824A8}"/>
              </a:ext>
            </a:extLst>
          </p:cNvPr>
          <p:cNvSpPr txBox="1"/>
          <p:nvPr/>
        </p:nvSpPr>
        <p:spPr>
          <a:xfrm>
            <a:off x="228600" y="509499"/>
            <a:ext cx="17945100" cy="9754091"/>
          </a:xfrm>
          <a:prstGeom prst="rect">
            <a:avLst/>
          </a:prstGeom>
        </p:spPr>
        <p:txBody>
          <a:bodyPr lIns="50800" tIns="50800" rIns="50800" bIns="50800" rtlCol="0" anchor="ctr"/>
          <a:lstStyle/>
          <a:p>
            <a:pPr algn="ctr">
              <a:lnSpc>
                <a:spcPts val="2659"/>
              </a:lnSpc>
            </a:pPr>
            <a:endParaRPr/>
          </a:p>
        </p:txBody>
      </p:sp>
      <p:pic>
        <p:nvPicPr>
          <p:cNvPr id="22" name="Picture 21">
            <a:extLst>
              <a:ext uri="{FF2B5EF4-FFF2-40B4-BE49-F238E27FC236}">
                <a16:creationId xmlns:a16="http://schemas.microsoft.com/office/drawing/2014/main" id="{7BBEB30F-A8C9-787E-C43A-2327C745D82E}"/>
              </a:ext>
            </a:extLst>
          </p:cNvPr>
          <p:cNvPicPr>
            <a:picLocks noChangeAspect="1"/>
          </p:cNvPicPr>
          <p:nvPr/>
        </p:nvPicPr>
        <p:blipFill>
          <a:blip r:embed="rId3"/>
          <a:stretch>
            <a:fillRect/>
          </a:stretch>
        </p:blipFill>
        <p:spPr>
          <a:xfrm>
            <a:off x="304802" y="1157458"/>
            <a:ext cx="17602197" cy="8786642"/>
          </a:xfrm>
          <a:prstGeom prst="rect">
            <a:avLst/>
          </a:prstGeom>
        </p:spPr>
      </p:pic>
      <p:grpSp>
        <p:nvGrpSpPr>
          <p:cNvPr id="28" name="Group 3">
            <a:extLst>
              <a:ext uri="{FF2B5EF4-FFF2-40B4-BE49-F238E27FC236}">
                <a16:creationId xmlns:a16="http://schemas.microsoft.com/office/drawing/2014/main" id="{96208646-6FA2-D5D7-F4C8-7AE3DD0C68ED}"/>
              </a:ext>
            </a:extLst>
          </p:cNvPr>
          <p:cNvGrpSpPr/>
          <p:nvPr/>
        </p:nvGrpSpPr>
        <p:grpSpPr>
          <a:xfrm>
            <a:off x="228601" y="996494"/>
            <a:ext cx="17792698" cy="9132506"/>
            <a:chOff x="0" y="0"/>
            <a:chExt cx="2790081" cy="1016457"/>
          </a:xfrm>
        </p:grpSpPr>
        <p:sp>
          <p:nvSpPr>
            <p:cNvPr id="33" name="Freeform 4">
              <a:extLst>
                <a:ext uri="{FF2B5EF4-FFF2-40B4-BE49-F238E27FC236}">
                  <a16:creationId xmlns:a16="http://schemas.microsoft.com/office/drawing/2014/main" id="{2B08F227-AE5D-4305-927A-8C8BBD890AA4}"/>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34" name="TextBox 5">
              <a:extLst>
                <a:ext uri="{FF2B5EF4-FFF2-40B4-BE49-F238E27FC236}">
                  <a16:creationId xmlns:a16="http://schemas.microsoft.com/office/drawing/2014/main" id="{B3ECDC10-1CF5-B0D2-D8DF-36EDE5907B5A}"/>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47662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33351-5873-02F5-E19D-10F9CD265A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C71633-10C9-3DE1-B64F-861C9B38DA3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3" name="Group 3">
            <a:extLst>
              <a:ext uri="{FF2B5EF4-FFF2-40B4-BE49-F238E27FC236}">
                <a16:creationId xmlns:a16="http://schemas.microsoft.com/office/drawing/2014/main" id="{AE0AFC65-3678-D90C-5ED8-0DF79829942D}"/>
              </a:ext>
            </a:extLst>
          </p:cNvPr>
          <p:cNvGrpSpPr/>
          <p:nvPr/>
        </p:nvGrpSpPr>
        <p:grpSpPr>
          <a:xfrm>
            <a:off x="1905000" y="154102"/>
            <a:ext cx="15544800" cy="1600930"/>
            <a:chOff x="0" y="0"/>
            <a:chExt cx="2790081" cy="1016457"/>
          </a:xfrm>
        </p:grpSpPr>
        <p:sp>
          <p:nvSpPr>
            <p:cNvPr id="4" name="Freeform 4">
              <a:extLst>
                <a:ext uri="{FF2B5EF4-FFF2-40B4-BE49-F238E27FC236}">
                  <a16:creationId xmlns:a16="http://schemas.microsoft.com/office/drawing/2014/main" id="{9FB74D19-7CAF-3474-2739-E6F58E85A644}"/>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a:extLst>
                <a:ext uri="{FF2B5EF4-FFF2-40B4-BE49-F238E27FC236}">
                  <a16:creationId xmlns:a16="http://schemas.microsoft.com/office/drawing/2014/main" id="{EC0DC059-622B-5D46-4C6E-02F9FF5F2619}"/>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C61DA492-0305-57D9-AD61-6C3F1ADBBE22}"/>
              </a:ext>
            </a:extLst>
          </p:cNvPr>
          <p:cNvGrpSpPr/>
          <p:nvPr/>
        </p:nvGrpSpPr>
        <p:grpSpPr>
          <a:xfrm>
            <a:off x="1905000" y="1896306"/>
            <a:ext cx="6443475" cy="1974532"/>
            <a:chOff x="0" y="0"/>
            <a:chExt cx="2790081" cy="778298"/>
          </a:xfrm>
        </p:grpSpPr>
        <p:sp>
          <p:nvSpPr>
            <p:cNvPr id="8" name="Freeform 8">
              <a:extLst>
                <a:ext uri="{FF2B5EF4-FFF2-40B4-BE49-F238E27FC236}">
                  <a16:creationId xmlns:a16="http://schemas.microsoft.com/office/drawing/2014/main" id="{26816797-27BD-B9F6-2B19-DA79987CCD33}"/>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71B132AE-3D8A-2E88-977C-A81E62B58CF0}"/>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81CF5AA3-7D60-29AD-2034-1AC353B2E4DF}"/>
              </a:ext>
            </a:extLst>
          </p:cNvPr>
          <p:cNvSpPr/>
          <p:nvPr/>
        </p:nvSpPr>
        <p:spPr>
          <a:xfrm>
            <a:off x="16435597" y="843459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B23E93EF-DCD3-4D03-382D-47FFA0195866}"/>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840FBCA8-EB9C-50FE-6982-3A7768432E6E}"/>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4" name="TextBox 14">
            <a:extLst>
              <a:ext uri="{FF2B5EF4-FFF2-40B4-BE49-F238E27FC236}">
                <a16:creationId xmlns:a16="http://schemas.microsoft.com/office/drawing/2014/main" id="{A06C38C3-EAF0-B98B-6205-63A30DAE7612}"/>
              </a:ext>
            </a:extLst>
          </p:cNvPr>
          <p:cNvSpPr txBox="1"/>
          <p:nvPr/>
        </p:nvSpPr>
        <p:spPr>
          <a:xfrm>
            <a:off x="2209800" y="330624"/>
            <a:ext cx="15049500" cy="1327095"/>
          </a:xfrm>
          <a:prstGeom prst="rect">
            <a:avLst/>
          </a:prstGeom>
        </p:spPr>
        <p:txBody>
          <a:bodyPr wrap="square" lIns="0" tIns="0" rIns="0" bIns="0" rtlCol="0" anchor="t">
            <a:spAutoFit/>
          </a:bodyPr>
          <a:lstStyle/>
          <a:p>
            <a:pPr marL="0" lvl="1" indent="0" algn="ctr">
              <a:lnSpc>
                <a:spcPts val="10745"/>
              </a:lnSpc>
            </a:pPr>
            <a:r>
              <a:rPr lang="en-US" sz="8800" b="1" spc="-128" dirty="0">
                <a:solidFill>
                  <a:srgbClr val="00694C"/>
                </a:solidFill>
                <a:latin typeface="+mj-lt"/>
                <a:ea typeface="Helvetica World"/>
                <a:cs typeface="Helvetica World"/>
                <a:sym typeface="Helvetica World"/>
              </a:rPr>
              <a:t>Kickstarter Analysis with MySQL</a:t>
            </a:r>
          </a:p>
        </p:txBody>
      </p:sp>
      <p:sp>
        <p:nvSpPr>
          <p:cNvPr id="15" name="TextBox 15">
            <a:extLst>
              <a:ext uri="{FF2B5EF4-FFF2-40B4-BE49-F238E27FC236}">
                <a16:creationId xmlns:a16="http://schemas.microsoft.com/office/drawing/2014/main" id="{5356C24A-F9B3-06BA-BE9A-EFD3ECA3B61B}"/>
              </a:ext>
            </a:extLst>
          </p:cNvPr>
          <p:cNvSpPr txBox="1"/>
          <p:nvPr/>
        </p:nvSpPr>
        <p:spPr>
          <a:xfrm>
            <a:off x="-1676400" y="1985637"/>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Database :</a:t>
            </a:r>
          </a:p>
        </p:txBody>
      </p:sp>
      <p:pic>
        <p:nvPicPr>
          <p:cNvPr id="17" name="Picture 16">
            <a:extLst>
              <a:ext uri="{FF2B5EF4-FFF2-40B4-BE49-F238E27FC236}">
                <a16:creationId xmlns:a16="http://schemas.microsoft.com/office/drawing/2014/main" id="{8D50CFBA-6538-29AB-0CC6-6AB7615BEFDE}"/>
              </a:ext>
            </a:extLst>
          </p:cNvPr>
          <p:cNvPicPr>
            <a:picLocks noChangeAspect="1"/>
          </p:cNvPicPr>
          <p:nvPr/>
        </p:nvPicPr>
        <p:blipFill>
          <a:blip r:embed="rId9"/>
          <a:stretch>
            <a:fillRect/>
          </a:stretch>
        </p:blipFill>
        <p:spPr>
          <a:xfrm>
            <a:off x="2209800" y="2478087"/>
            <a:ext cx="5715000" cy="1165269"/>
          </a:xfrm>
          <a:prstGeom prst="rect">
            <a:avLst/>
          </a:prstGeom>
        </p:spPr>
      </p:pic>
      <p:sp>
        <p:nvSpPr>
          <p:cNvPr id="21" name="TextBox 15">
            <a:extLst>
              <a:ext uri="{FF2B5EF4-FFF2-40B4-BE49-F238E27FC236}">
                <a16:creationId xmlns:a16="http://schemas.microsoft.com/office/drawing/2014/main" id="{E9FFA3EE-36BB-48A2-E350-901EAF910857}"/>
              </a:ext>
            </a:extLst>
          </p:cNvPr>
          <p:cNvSpPr txBox="1"/>
          <p:nvPr/>
        </p:nvSpPr>
        <p:spPr>
          <a:xfrm>
            <a:off x="-1355839" y="3992455"/>
            <a:ext cx="9280639" cy="396712"/>
          </a:xfrm>
          <a:prstGeom prst="rect">
            <a:avLst/>
          </a:prstGeom>
        </p:spPr>
        <p:txBody>
          <a:bodyPr lIns="0" tIns="0" rIns="0" bIns="0" rtlCol="0" anchor="t">
            <a:spAutoFit/>
          </a:bodyPr>
          <a:lstStyle/>
          <a:p>
            <a:pPr algn="ctr">
              <a:lnSpc>
                <a:spcPts val="3359"/>
              </a:lnSpc>
            </a:pP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Calendar_Table</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t>
            </a:r>
          </a:p>
        </p:txBody>
      </p:sp>
      <p:pic>
        <p:nvPicPr>
          <p:cNvPr id="23" name="Picture 22">
            <a:extLst>
              <a:ext uri="{FF2B5EF4-FFF2-40B4-BE49-F238E27FC236}">
                <a16:creationId xmlns:a16="http://schemas.microsoft.com/office/drawing/2014/main" id="{641AB75B-33D5-64B0-AB93-73A862C71E3E}"/>
              </a:ext>
            </a:extLst>
          </p:cNvPr>
          <p:cNvPicPr>
            <a:picLocks noChangeAspect="1"/>
          </p:cNvPicPr>
          <p:nvPr/>
        </p:nvPicPr>
        <p:blipFill>
          <a:blip r:embed="rId10"/>
          <a:stretch>
            <a:fillRect/>
          </a:stretch>
        </p:blipFill>
        <p:spPr>
          <a:xfrm>
            <a:off x="2209800" y="4469734"/>
            <a:ext cx="5715000" cy="5406258"/>
          </a:xfrm>
          <a:prstGeom prst="rect">
            <a:avLst/>
          </a:prstGeom>
        </p:spPr>
      </p:pic>
      <p:grpSp>
        <p:nvGrpSpPr>
          <p:cNvPr id="24" name="Group 7">
            <a:extLst>
              <a:ext uri="{FF2B5EF4-FFF2-40B4-BE49-F238E27FC236}">
                <a16:creationId xmlns:a16="http://schemas.microsoft.com/office/drawing/2014/main" id="{97A1606F-1FD2-D528-AB6B-100383415956}"/>
              </a:ext>
            </a:extLst>
          </p:cNvPr>
          <p:cNvGrpSpPr/>
          <p:nvPr/>
        </p:nvGrpSpPr>
        <p:grpSpPr>
          <a:xfrm>
            <a:off x="1893375" y="4056828"/>
            <a:ext cx="6443475" cy="5899548"/>
            <a:chOff x="0" y="0"/>
            <a:chExt cx="2790081" cy="778298"/>
          </a:xfrm>
        </p:grpSpPr>
        <p:sp>
          <p:nvSpPr>
            <p:cNvPr id="25" name="Freeform 8">
              <a:extLst>
                <a:ext uri="{FF2B5EF4-FFF2-40B4-BE49-F238E27FC236}">
                  <a16:creationId xmlns:a16="http://schemas.microsoft.com/office/drawing/2014/main" id="{AD4E1FD6-31BE-607E-EDD2-EBC20B384C79}"/>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26" name="TextBox 9">
              <a:extLst>
                <a:ext uri="{FF2B5EF4-FFF2-40B4-BE49-F238E27FC236}">
                  <a16:creationId xmlns:a16="http://schemas.microsoft.com/office/drawing/2014/main" id="{C1CD1089-A249-C351-AD4D-8EC373DBA473}"/>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27" name="TextBox 15">
            <a:extLst>
              <a:ext uri="{FF2B5EF4-FFF2-40B4-BE49-F238E27FC236}">
                <a16:creationId xmlns:a16="http://schemas.microsoft.com/office/drawing/2014/main" id="{324BAA63-5784-E540-2431-F6412DEE444B}"/>
              </a:ext>
            </a:extLst>
          </p:cNvPr>
          <p:cNvSpPr txBox="1"/>
          <p:nvPr/>
        </p:nvSpPr>
        <p:spPr>
          <a:xfrm>
            <a:off x="8006370" y="2107458"/>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Load Data Into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Calendar_Table</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a:t>
            </a:r>
          </a:p>
        </p:txBody>
      </p:sp>
      <p:pic>
        <p:nvPicPr>
          <p:cNvPr id="29" name="Picture 28">
            <a:extLst>
              <a:ext uri="{FF2B5EF4-FFF2-40B4-BE49-F238E27FC236}">
                <a16:creationId xmlns:a16="http://schemas.microsoft.com/office/drawing/2014/main" id="{A42FE3BA-53EB-DB8D-FA85-72680E64016D}"/>
              </a:ext>
            </a:extLst>
          </p:cNvPr>
          <p:cNvPicPr>
            <a:picLocks noChangeAspect="1"/>
          </p:cNvPicPr>
          <p:nvPr/>
        </p:nvPicPr>
        <p:blipFill>
          <a:blip r:embed="rId11"/>
          <a:stretch>
            <a:fillRect/>
          </a:stretch>
        </p:blipFill>
        <p:spPr>
          <a:xfrm>
            <a:off x="10438609" y="2629397"/>
            <a:ext cx="6443475" cy="4776499"/>
          </a:xfrm>
          <a:prstGeom prst="rect">
            <a:avLst/>
          </a:prstGeom>
        </p:spPr>
      </p:pic>
      <p:grpSp>
        <p:nvGrpSpPr>
          <p:cNvPr id="30" name="Group 7">
            <a:extLst>
              <a:ext uri="{FF2B5EF4-FFF2-40B4-BE49-F238E27FC236}">
                <a16:creationId xmlns:a16="http://schemas.microsoft.com/office/drawing/2014/main" id="{BC374C31-4468-B450-8EF1-CC2858271DF3}"/>
              </a:ext>
            </a:extLst>
          </p:cNvPr>
          <p:cNvGrpSpPr/>
          <p:nvPr/>
        </p:nvGrpSpPr>
        <p:grpSpPr>
          <a:xfrm>
            <a:off x="2045775" y="1896309"/>
            <a:ext cx="15023025" cy="8212466"/>
            <a:chOff x="0" y="-299271"/>
            <a:chExt cx="6505101" cy="1077569"/>
          </a:xfrm>
        </p:grpSpPr>
        <p:sp>
          <p:nvSpPr>
            <p:cNvPr id="31" name="Freeform 8">
              <a:extLst>
                <a:ext uri="{FF2B5EF4-FFF2-40B4-BE49-F238E27FC236}">
                  <a16:creationId xmlns:a16="http://schemas.microsoft.com/office/drawing/2014/main" id="{6195A058-5E4C-1433-207B-E64D8A145E4A}"/>
                </a:ext>
              </a:extLst>
            </p:cNvPr>
            <p:cNvSpPr/>
            <p:nvPr/>
          </p:nvSpPr>
          <p:spPr>
            <a:xfrm>
              <a:off x="3564747" y="-299271"/>
              <a:ext cx="2940354" cy="753712"/>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32" name="TextBox 9">
              <a:extLst>
                <a:ext uri="{FF2B5EF4-FFF2-40B4-BE49-F238E27FC236}">
                  <a16:creationId xmlns:a16="http://schemas.microsoft.com/office/drawing/2014/main" id="{78F19C5C-0FB1-B3DE-8A11-F0EC7E03CB97}"/>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316671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9EBB6-F893-483C-1617-212C47DBBE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701743-44AA-569E-63E3-63B09CE20AC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659BE3A0-DAF3-6EDE-EC1A-6FA4757A080D}"/>
              </a:ext>
            </a:extLst>
          </p:cNvPr>
          <p:cNvSpPr/>
          <p:nvPr/>
        </p:nvSpPr>
        <p:spPr>
          <a:xfrm>
            <a:off x="16773974" y="915691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98BBCC92-D82D-CF79-811D-F77F39F84E1F}"/>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6C8F45CD-82BE-A432-A53B-C60630986E17}"/>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5" name="TextBox 15">
            <a:extLst>
              <a:ext uri="{FF2B5EF4-FFF2-40B4-BE49-F238E27FC236}">
                <a16:creationId xmlns:a16="http://schemas.microsoft.com/office/drawing/2014/main" id="{9559AFF8-4CB7-6DC6-80D5-FDBF1E7D8E31}"/>
              </a:ext>
            </a:extLst>
          </p:cNvPr>
          <p:cNvSpPr txBox="1"/>
          <p:nvPr/>
        </p:nvSpPr>
        <p:spPr>
          <a:xfrm>
            <a:off x="-1828800" y="212652"/>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Category Table :</a:t>
            </a:r>
          </a:p>
        </p:txBody>
      </p:sp>
      <p:grpSp>
        <p:nvGrpSpPr>
          <p:cNvPr id="24" name="Group 7">
            <a:extLst>
              <a:ext uri="{FF2B5EF4-FFF2-40B4-BE49-F238E27FC236}">
                <a16:creationId xmlns:a16="http://schemas.microsoft.com/office/drawing/2014/main" id="{C21A6B93-7851-87ED-B96C-C1F0E3D739CA}"/>
              </a:ext>
            </a:extLst>
          </p:cNvPr>
          <p:cNvGrpSpPr/>
          <p:nvPr/>
        </p:nvGrpSpPr>
        <p:grpSpPr>
          <a:xfrm>
            <a:off x="1376179" y="178222"/>
            <a:ext cx="6960671" cy="9778153"/>
            <a:chOff x="-223950" y="-504707"/>
            <a:chExt cx="3014031" cy="1283005"/>
          </a:xfrm>
        </p:grpSpPr>
        <p:sp>
          <p:nvSpPr>
            <p:cNvPr id="25" name="Freeform 8">
              <a:extLst>
                <a:ext uri="{FF2B5EF4-FFF2-40B4-BE49-F238E27FC236}">
                  <a16:creationId xmlns:a16="http://schemas.microsoft.com/office/drawing/2014/main" id="{8A4AC017-987F-6072-D1C7-57535A6C685B}"/>
                </a:ext>
              </a:extLst>
            </p:cNvPr>
            <p:cNvSpPr/>
            <p:nvPr/>
          </p:nvSpPr>
          <p:spPr>
            <a:xfrm>
              <a:off x="-223950" y="-504707"/>
              <a:ext cx="2790081" cy="41991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26" name="TextBox 9">
              <a:extLst>
                <a:ext uri="{FF2B5EF4-FFF2-40B4-BE49-F238E27FC236}">
                  <a16:creationId xmlns:a16="http://schemas.microsoft.com/office/drawing/2014/main" id="{E282156E-9BD7-6FE3-E514-0CA4AABCFB02}"/>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27" name="TextBox 15">
            <a:extLst>
              <a:ext uri="{FF2B5EF4-FFF2-40B4-BE49-F238E27FC236}">
                <a16:creationId xmlns:a16="http://schemas.microsoft.com/office/drawing/2014/main" id="{DC7DC7F0-3291-3C4C-14C6-72CD1C3044CF}"/>
              </a:ext>
            </a:extLst>
          </p:cNvPr>
          <p:cNvSpPr txBox="1"/>
          <p:nvPr/>
        </p:nvSpPr>
        <p:spPr>
          <a:xfrm>
            <a:off x="-745775" y="3801335"/>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Load Data Into Category Table :</a:t>
            </a:r>
          </a:p>
        </p:txBody>
      </p:sp>
      <p:pic>
        <p:nvPicPr>
          <p:cNvPr id="12" name="Picture 11">
            <a:extLst>
              <a:ext uri="{FF2B5EF4-FFF2-40B4-BE49-F238E27FC236}">
                <a16:creationId xmlns:a16="http://schemas.microsoft.com/office/drawing/2014/main" id="{D7FD70E5-3220-7113-F434-337863316320}"/>
              </a:ext>
            </a:extLst>
          </p:cNvPr>
          <p:cNvPicPr>
            <a:picLocks noChangeAspect="1"/>
          </p:cNvPicPr>
          <p:nvPr/>
        </p:nvPicPr>
        <p:blipFill>
          <a:blip r:embed="rId9"/>
          <a:stretch>
            <a:fillRect/>
          </a:stretch>
        </p:blipFill>
        <p:spPr>
          <a:xfrm>
            <a:off x="1752600" y="707917"/>
            <a:ext cx="2971800" cy="2530584"/>
          </a:xfrm>
          <a:prstGeom prst="rect">
            <a:avLst/>
          </a:prstGeom>
        </p:spPr>
      </p:pic>
      <p:sp>
        <p:nvSpPr>
          <p:cNvPr id="16" name="TextBox 15">
            <a:extLst>
              <a:ext uri="{FF2B5EF4-FFF2-40B4-BE49-F238E27FC236}">
                <a16:creationId xmlns:a16="http://schemas.microsoft.com/office/drawing/2014/main" id="{385472D3-B40E-4FA3-0CEC-825FAC02E8AD}"/>
              </a:ext>
            </a:extLst>
          </p:cNvPr>
          <p:cNvSpPr txBox="1"/>
          <p:nvPr/>
        </p:nvSpPr>
        <p:spPr>
          <a:xfrm>
            <a:off x="7905187" y="3918737"/>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Load Data Into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Crowdfunding_Creator</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Table :</a:t>
            </a:r>
          </a:p>
        </p:txBody>
      </p:sp>
      <p:sp>
        <p:nvSpPr>
          <p:cNvPr id="18" name="TextBox 15">
            <a:extLst>
              <a:ext uri="{FF2B5EF4-FFF2-40B4-BE49-F238E27FC236}">
                <a16:creationId xmlns:a16="http://schemas.microsoft.com/office/drawing/2014/main" id="{974B0A2C-E910-394B-A227-934934441F0F}"/>
              </a:ext>
            </a:extLst>
          </p:cNvPr>
          <p:cNvSpPr txBox="1"/>
          <p:nvPr/>
        </p:nvSpPr>
        <p:spPr>
          <a:xfrm>
            <a:off x="6897894" y="212652"/>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Crowdfunding_Creator</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Table :</a:t>
            </a:r>
          </a:p>
        </p:txBody>
      </p:sp>
      <p:pic>
        <p:nvPicPr>
          <p:cNvPr id="20" name="Picture 19">
            <a:extLst>
              <a:ext uri="{FF2B5EF4-FFF2-40B4-BE49-F238E27FC236}">
                <a16:creationId xmlns:a16="http://schemas.microsoft.com/office/drawing/2014/main" id="{2251CBEA-B426-06FA-0A95-1B8C21CF235E}"/>
              </a:ext>
            </a:extLst>
          </p:cNvPr>
          <p:cNvPicPr>
            <a:picLocks noChangeAspect="1"/>
          </p:cNvPicPr>
          <p:nvPr/>
        </p:nvPicPr>
        <p:blipFill>
          <a:blip r:embed="rId10"/>
          <a:stretch>
            <a:fillRect/>
          </a:stretch>
        </p:blipFill>
        <p:spPr>
          <a:xfrm>
            <a:off x="1783002" y="4317187"/>
            <a:ext cx="5668837" cy="3679214"/>
          </a:xfrm>
          <a:prstGeom prst="rect">
            <a:avLst/>
          </a:prstGeom>
        </p:spPr>
      </p:pic>
      <p:pic>
        <p:nvPicPr>
          <p:cNvPr id="28" name="Picture 27">
            <a:extLst>
              <a:ext uri="{FF2B5EF4-FFF2-40B4-BE49-F238E27FC236}">
                <a16:creationId xmlns:a16="http://schemas.microsoft.com/office/drawing/2014/main" id="{EC860B30-6940-0FDE-6B6E-A9C69B9C1219}"/>
              </a:ext>
            </a:extLst>
          </p:cNvPr>
          <p:cNvPicPr>
            <a:picLocks noChangeAspect="1"/>
          </p:cNvPicPr>
          <p:nvPr/>
        </p:nvPicPr>
        <p:blipFill>
          <a:blip r:embed="rId11"/>
          <a:stretch>
            <a:fillRect/>
          </a:stretch>
        </p:blipFill>
        <p:spPr>
          <a:xfrm>
            <a:off x="9588932" y="773156"/>
            <a:ext cx="4812868" cy="2312943"/>
          </a:xfrm>
          <a:prstGeom prst="rect">
            <a:avLst/>
          </a:prstGeom>
        </p:spPr>
      </p:pic>
      <p:pic>
        <p:nvPicPr>
          <p:cNvPr id="34" name="Picture 33">
            <a:extLst>
              <a:ext uri="{FF2B5EF4-FFF2-40B4-BE49-F238E27FC236}">
                <a16:creationId xmlns:a16="http://schemas.microsoft.com/office/drawing/2014/main" id="{B1370D2C-3DAA-1C0B-42D3-A754921784C7}"/>
              </a:ext>
            </a:extLst>
          </p:cNvPr>
          <p:cNvPicPr>
            <a:picLocks noChangeAspect="1"/>
          </p:cNvPicPr>
          <p:nvPr/>
        </p:nvPicPr>
        <p:blipFill>
          <a:blip r:embed="rId12"/>
          <a:stretch>
            <a:fillRect/>
          </a:stretch>
        </p:blipFill>
        <p:spPr>
          <a:xfrm>
            <a:off x="9341986" y="4521408"/>
            <a:ext cx="7163012" cy="4432092"/>
          </a:xfrm>
          <a:prstGeom prst="rect">
            <a:avLst/>
          </a:prstGeom>
        </p:spPr>
      </p:pic>
      <p:sp>
        <p:nvSpPr>
          <p:cNvPr id="35" name="Freeform 8">
            <a:extLst>
              <a:ext uri="{FF2B5EF4-FFF2-40B4-BE49-F238E27FC236}">
                <a16:creationId xmlns:a16="http://schemas.microsoft.com/office/drawing/2014/main" id="{1698D9A9-F92C-C5C3-427F-33283E3D5A16}"/>
              </a:ext>
            </a:extLst>
          </p:cNvPr>
          <p:cNvSpPr/>
          <p:nvPr/>
        </p:nvSpPr>
        <p:spPr>
          <a:xfrm>
            <a:off x="1406525" y="3708145"/>
            <a:ext cx="6443476" cy="4483355"/>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36" name="Freeform 8">
            <a:extLst>
              <a:ext uri="{FF2B5EF4-FFF2-40B4-BE49-F238E27FC236}">
                <a16:creationId xmlns:a16="http://schemas.microsoft.com/office/drawing/2014/main" id="{8FA9E65E-5E54-0560-38DD-4C90DC88E489}"/>
              </a:ext>
            </a:extLst>
          </p:cNvPr>
          <p:cNvSpPr/>
          <p:nvPr/>
        </p:nvSpPr>
        <p:spPr>
          <a:xfrm>
            <a:off x="9195834" y="178222"/>
            <a:ext cx="6443476" cy="3200317"/>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37" name="Freeform 8">
            <a:extLst>
              <a:ext uri="{FF2B5EF4-FFF2-40B4-BE49-F238E27FC236}">
                <a16:creationId xmlns:a16="http://schemas.microsoft.com/office/drawing/2014/main" id="{5618E642-6BC6-77E6-25EC-4232632BB776}"/>
              </a:ext>
            </a:extLst>
          </p:cNvPr>
          <p:cNvSpPr/>
          <p:nvPr/>
        </p:nvSpPr>
        <p:spPr>
          <a:xfrm>
            <a:off x="9164093" y="3645055"/>
            <a:ext cx="7540482" cy="5511862"/>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138316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FCC93-2454-57B6-250E-F1B03CBC61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1F9F2D-6D1B-169D-15A0-D8A2454FFF6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8FBCD4F5-E9DE-3C48-BDA8-C289AA9A28DA}"/>
              </a:ext>
            </a:extLst>
          </p:cNvPr>
          <p:cNvSpPr/>
          <p:nvPr/>
        </p:nvSpPr>
        <p:spPr>
          <a:xfrm>
            <a:off x="17333272" y="935222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9879E39A-921B-A506-3FAA-4A1C3C5CA334}"/>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D0A7DD13-AA5D-E49A-8F51-FCAF6F12270C}"/>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5" name="TextBox 15">
            <a:extLst>
              <a:ext uri="{FF2B5EF4-FFF2-40B4-BE49-F238E27FC236}">
                <a16:creationId xmlns:a16="http://schemas.microsoft.com/office/drawing/2014/main" id="{C5A4D73F-1D8B-6C42-07B5-7FEEA5308529}"/>
              </a:ext>
            </a:extLst>
          </p:cNvPr>
          <p:cNvSpPr txBox="1"/>
          <p:nvPr/>
        </p:nvSpPr>
        <p:spPr>
          <a:xfrm>
            <a:off x="-1794272" y="133292"/>
            <a:ext cx="9280639" cy="396712"/>
          </a:xfrm>
          <a:prstGeom prst="rect">
            <a:avLst/>
          </a:prstGeom>
        </p:spPr>
        <p:txBody>
          <a:bodyPr lIns="0" tIns="0" rIns="0" bIns="0" rtlCol="0" anchor="t">
            <a:spAutoFit/>
          </a:bodyPr>
          <a:lstStyle/>
          <a:p>
            <a:pPr algn="ctr">
              <a:lnSpc>
                <a:spcPts val="3359"/>
              </a:lnSpc>
            </a:pP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Crowdfunding_Location</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Table :</a:t>
            </a:r>
          </a:p>
        </p:txBody>
      </p:sp>
      <p:sp>
        <p:nvSpPr>
          <p:cNvPr id="27" name="TextBox 15">
            <a:extLst>
              <a:ext uri="{FF2B5EF4-FFF2-40B4-BE49-F238E27FC236}">
                <a16:creationId xmlns:a16="http://schemas.microsoft.com/office/drawing/2014/main" id="{69AFAEB0-A4E5-400C-580B-87B4148D9464}"/>
              </a:ext>
            </a:extLst>
          </p:cNvPr>
          <p:cNvSpPr txBox="1"/>
          <p:nvPr/>
        </p:nvSpPr>
        <p:spPr>
          <a:xfrm>
            <a:off x="-919486" y="5312233"/>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Load Data Into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Crowdfunding_Location</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Table :</a:t>
            </a:r>
          </a:p>
        </p:txBody>
      </p:sp>
      <p:sp>
        <p:nvSpPr>
          <p:cNvPr id="18" name="TextBox 15">
            <a:extLst>
              <a:ext uri="{FF2B5EF4-FFF2-40B4-BE49-F238E27FC236}">
                <a16:creationId xmlns:a16="http://schemas.microsoft.com/office/drawing/2014/main" id="{C0601CE9-35EA-6F1C-6EF9-ABA0B6609715}"/>
              </a:ext>
            </a:extLst>
          </p:cNvPr>
          <p:cNvSpPr txBox="1"/>
          <p:nvPr/>
        </p:nvSpPr>
        <p:spPr>
          <a:xfrm>
            <a:off x="4657979" y="169566"/>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Main_Table</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t>
            </a:r>
          </a:p>
        </p:txBody>
      </p:sp>
      <p:pic>
        <p:nvPicPr>
          <p:cNvPr id="7" name="Picture 6">
            <a:extLst>
              <a:ext uri="{FF2B5EF4-FFF2-40B4-BE49-F238E27FC236}">
                <a16:creationId xmlns:a16="http://schemas.microsoft.com/office/drawing/2014/main" id="{85C4A995-4598-1819-7C37-2DC69D69DAB3}"/>
              </a:ext>
            </a:extLst>
          </p:cNvPr>
          <p:cNvPicPr>
            <a:picLocks noChangeAspect="1"/>
          </p:cNvPicPr>
          <p:nvPr/>
        </p:nvPicPr>
        <p:blipFill>
          <a:blip r:embed="rId9"/>
          <a:stretch>
            <a:fillRect/>
          </a:stretch>
        </p:blipFill>
        <p:spPr>
          <a:xfrm>
            <a:off x="659742" y="654344"/>
            <a:ext cx="6122185" cy="4114800"/>
          </a:xfrm>
          <a:prstGeom prst="rect">
            <a:avLst/>
          </a:prstGeom>
        </p:spPr>
      </p:pic>
      <p:pic>
        <p:nvPicPr>
          <p:cNvPr id="9" name="Picture 8">
            <a:extLst>
              <a:ext uri="{FF2B5EF4-FFF2-40B4-BE49-F238E27FC236}">
                <a16:creationId xmlns:a16="http://schemas.microsoft.com/office/drawing/2014/main" id="{A088D87A-C51F-D7BF-46A8-796E000B84FF}"/>
              </a:ext>
            </a:extLst>
          </p:cNvPr>
          <p:cNvPicPr>
            <a:picLocks noChangeAspect="1"/>
          </p:cNvPicPr>
          <p:nvPr/>
        </p:nvPicPr>
        <p:blipFill>
          <a:blip r:embed="rId10"/>
          <a:stretch>
            <a:fillRect/>
          </a:stretch>
        </p:blipFill>
        <p:spPr>
          <a:xfrm>
            <a:off x="627362" y="5838609"/>
            <a:ext cx="6952733" cy="4142011"/>
          </a:xfrm>
          <a:prstGeom prst="rect">
            <a:avLst/>
          </a:prstGeom>
        </p:spPr>
      </p:pic>
      <p:sp>
        <p:nvSpPr>
          <p:cNvPr id="14" name="Freeform 8">
            <a:extLst>
              <a:ext uri="{FF2B5EF4-FFF2-40B4-BE49-F238E27FC236}">
                <a16:creationId xmlns:a16="http://schemas.microsoft.com/office/drawing/2014/main" id="{F764F6AE-15B4-1C82-5945-B8FE484E960B}"/>
              </a:ext>
            </a:extLst>
          </p:cNvPr>
          <p:cNvSpPr/>
          <p:nvPr/>
        </p:nvSpPr>
        <p:spPr>
          <a:xfrm>
            <a:off x="461016" y="133029"/>
            <a:ext cx="6443476" cy="4863512"/>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17" name="Freeform 8">
            <a:extLst>
              <a:ext uri="{FF2B5EF4-FFF2-40B4-BE49-F238E27FC236}">
                <a16:creationId xmlns:a16="http://schemas.microsoft.com/office/drawing/2014/main" id="{534CF5EC-5698-13E4-0BB6-C623625CCFCA}"/>
              </a:ext>
            </a:extLst>
          </p:cNvPr>
          <p:cNvSpPr/>
          <p:nvPr/>
        </p:nvSpPr>
        <p:spPr>
          <a:xfrm>
            <a:off x="428360" y="5207699"/>
            <a:ext cx="7573544" cy="4868143"/>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pic>
        <p:nvPicPr>
          <p:cNvPr id="21" name="Picture 20">
            <a:extLst>
              <a:ext uri="{FF2B5EF4-FFF2-40B4-BE49-F238E27FC236}">
                <a16:creationId xmlns:a16="http://schemas.microsoft.com/office/drawing/2014/main" id="{1C76BEC5-39AB-53E4-FADA-4C99847218B9}"/>
              </a:ext>
            </a:extLst>
          </p:cNvPr>
          <p:cNvPicPr>
            <a:picLocks noChangeAspect="1"/>
          </p:cNvPicPr>
          <p:nvPr/>
        </p:nvPicPr>
        <p:blipFill>
          <a:blip r:embed="rId11"/>
          <a:stretch>
            <a:fillRect/>
          </a:stretch>
        </p:blipFill>
        <p:spPr>
          <a:xfrm>
            <a:off x="8629889" y="695942"/>
            <a:ext cx="8281574" cy="9284677"/>
          </a:xfrm>
          <a:prstGeom prst="rect">
            <a:avLst/>
          </a:prstGeom>
        </p:spPr>
      </p:pic>
      <p:sp>
        <p:nvSpPr>
          <p:cNvPr id="22" name="Freeform 8">
            <a:extLst>
              <a:ext uri="{FF2B5EF4-FFF2-40B4-BE49-F238E27FC236}">
                <a16:creationId xmlns:a16="http://schemas.microsoft.com/office/drawing/2014/main" id="{A171DD27-5875-250D-7AF9-CC9BDD71533C}"/>
              </a:ext>
            </a:extLst>
          </p:cNvPr>
          <p:cNvSpPr/>
          <p:nvPr/>
        </p:nvSpPr>
        <p:spPr>
          <a:xfrm>
            <a:off x="8361153" y="96119"/>
            <a:ext cx="8841094" cy="9979723"/>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3888396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55A21-8133-161A-BE9B-026A2D92A5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F9FE91-0FBA-58C8-6CB3-601239AEC42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FFA1FEC2-570D-B79E-569B-C4E1563267E3}"/>
              </a:ext>
            </a:extLst>
          </p:cNvPr>
          <p:cNvSpPr/>
          <p:nvPr/>
        </p:nvSpPr>
        <p:spPr>
          <a:xfrm>
            <a:off x="17273165" y="913380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8C270394-8F41-14F4-D752-44ECFC43762E}"/>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07EB3E77-4B99-B111-2AC9-AF66FC06295D}"/>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8" name="TextBox 15">
            <a:extLst>
              <a:ext uri="{FF2B5EF4-FFF2-40B4-BE49-F238E27FC236}">
                <a16:creationId xmlns:a16="http://schemas.microsoft.com/office/drawing/2014/main" id="{AA61C2BE-3EC1-EE94-E40D-F43BE9669C8F}"/>
              </a:ext>
            </a:extLst>
          </p:cNvPr>
          <p:cNvSpPr txBox="1"/>
          <p:nvPr/>
        </p:nvSpPr>
        <p:spPr>
          <a:xfrm>
            <a:off x="-2057400" y="211158"/>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Load Data into </a:t>
            </a:r>
            <a:r>
              <a:rPr lang="en-US" sz="2400" dirty="0" err="1">
                <a:solidFill>
                  <a:srgbClr val="00694C"/>
                </a:solidFill>
                <a:latin typeface="Segoe UI Semibold" panose="020B0702040204020203" pitchFamily="34" charset="0"/>
                <a:ea typeface="Poppins"/>
                <a:cs typeface="Segoe UI Semibold" panose="020B0702040204020203" pitchFamily="34" charset="0"/>
                <a:sym typeface="Poppins"/>
              </a:rPr>
              <a:t>Main_Table</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t>
            </a:r>
          </a:p>
        </p:txBody>
      </p:sp>
      <p:sp>
        <p:nvSpPr>
          <p:cNvPr id="22" name="Freeform 8">
            <a:extLst>
              <a:ext uri="{FF2B5EF4-FFF2-40B4-BE49-F238E27FC236}">
                <a16:creationId xmlns:a16="http://schemas.microsoft.com/office/drawing/2014/main" id="{7F1CBE91-8DD2-EE51-568B-DEB90FE18DB4}"/>
              </a:ext>
            </a:extLst>
          </p:cNvPr>
          <p:cNvSpPr/>
          <p:nvPr/>
        </p:nvSpPr>
        <p:spPr>
          <a:xfrm>
            <a:off x="609600" y="211158"/>
            <a:ext cx="11277600" cy="6608742"/>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pic>
        <p:nvPicPr>
          <p:cNvPr id="4" name="Picture 3">
            <a:extLst>
              <a:ext uri="{FF2B5EF4-FFF2-40B4-BE49-F238E27FC236}">
                <a16:creationId xmlns:a16="http://schemas.microsoft.com/office/drawing/2014/main" id="{FA0CE551-7ABE-4EEA-0FC9-A94E1F3E51DE}"/>
              </a:ext>
            </a:extLst>
          </p:cNvPr>
          <p:cNvPicPr>
            <a:picLocks noChangeAspect="1"/>
          </p:cNvPicPr>
          <p:nvPr/>
        </p:nvPicPr>
        <p:blipFill>
          <a:blip r:embed="rId9"/>
          <a:stretch>
            <a:fillRect/>
          </a:stretch>
        </p:blipFill>
        <p:spPr>
          <a:xfrm>
            <a:off x="739552" y="607870"/>
            <a:ext cx="10992920" cy="6050234"/>
          </a:xfrm>
          <a:prstGeom prst="rect">
            <a:avLst/>
          </a:prstGeom>
        </p:spPr>
      </p:pic>
      <p:sp>
        <p:nvSpPr>
          <p:cNvPr id="5" name="TextBox 15">
            <a:extLst>
              <a:ext uri="{FF2B5EF4-FFF2-40B4-BE49-F238E27FC236}">
                <a16:creationId xmlns:a16="http://schemas.microsoft.com/office/drawing/2014/main" id="{092F5ACC-29F0-BC11-CE61-B579FC1744D9}"/>
              </a:ext>
            </a:extLst>
          </p:cNvPr>
          <p:cNvSpPr txBox="1"/>
          <p:nvPr/>
        </p:nvSpPr>
        <p:spPr>
          <a:xfrm>
            <a:off x="-2057401" y="6950606"/>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Total Number of Projects :</a:t>
            </a:r>
          </a:p>
        </p:txBody>
      </p:sp>
      <p:pic>
        <p:nvPicPr>
          <p:cNvPr id="8" name="Picture 7">
            <a:extLst>
              <a:ext uri="{FF2B5EF4-FFF2-40B4-BE49-F238E27FC236}">
                <a16:creationId xmlns:a16="http://schemas.microsoft.com/office/drawing/2014/main" id="{E9F7EB64-4190-C4CB-4B3B-1C38333B4EEE}"/>
              </a:ext>
            </a:extLst>
          </p:cNvPr>
          <p:cNvPicPr>
            <a:picLocks noChangeAspect="1"/>
          </p:cNvPicPr>
          <p:nvPr/>
        </p:nvPicPr>
        <p:blipFill>
          <a:blip r:embed="rId10"/>
          <a:stretch>
            <a:fillRect/>
          </a:stretch>
        </p:blipFill>
        <p:spPr>
          <a:xfrm>
            <a:off x="739552" y="7510654"/>
            <a:ext cx="5916762" cy="2035004"/>
          </a:xfrm>
          <a:prstGeom prst="rect">
            <a:avLst/>
          </a:prstGeom>
        </p:spPr>
      </p:pic>
      <p:sp>
        <p:nvSpPr>
          <p:cNvPr id="12" name="Freeform 8">
            <a:extLst>
              <a:ext uri="{FF2B5EF4-FFF2-40B4-BE49-F238E27FC236}">
                <a16:creationId xmlns:a16="http://schemas.microsoft.com/office/drawing/2014/main" id="{6EFBEDB7-3082-79F1-639F-A6D6FF73896F}"/>
              </a:ext>
            </a:extLst>
          </p:cNvPr>
          <p:cNvSpPr/>
          <p:nvPr/>
        </p:nvSpPr>
        <p:spPr>
          <a:xfrm>
            <a:off x="609600" y="6950606"/>
            <a:ext cx="6172200" cy="2728524"/>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3292738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3F851-6FBA-F8AA-DEAA-0271152152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B4B5AE-04E4-60AF-EBE8-D3A77449502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50DAA285-CC06-525C-0E03-9194C48EEE18}"/>
              </a:ext>
            </a:extLst>
          </p:cNvPr>
          <p:cNvSpPr/>
          <p:nvPr/>
        </p:nvSpPr>
        <p:spPr>
          <a:xfrm>
            <a:off x="17273165" y="913380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EBB753A2-4240-EE0B-1494-057CA11FE36F}"/>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A7E043ED-249E-A37D-CB5B-65DD3DA91B63}"/>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8" name="TextBox 15">
            <a:extLst>
              <a:ext uri="{FF2B5EF4-FFF2-40B4-BE49-F238E27FC236}">
                <a16:creationId xmlns:a16="http://schemas.microsoft.com/office/drawing/2014/main" id="{F2FA8625-A29F-F29B-02A8-03AC610B36AD}"/>
              </a:ext>
            </a:extLst>
          </p:cNvPr>
          <p:cNvSpPr txBox="1"/>
          <p:nvPr/>
        </p:nvSpPr>
        <p:spPr>
          <a:xfrm>
            <a:off x="-762000" y="129490"/>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Total Number of Projects based on outcome :</a:t>
            </a:r>
          </a:p>
        </p:txBody>
      </p:sp>
      <p:sp>
        <p:nvSpPr>
          <p:cNvPr id="22" name="Freeform 8">
            <a:extLst>
              <a:ext uri="{FF2B5EF4-FFF2-40B4-BE49-F238E27FC236}">
                <a16:creationId xmlns:a16="http://schemas.microsoft.com/office/drawing/2014/main" id="{1E80EFDD-17F0-BF7B-494F-BCBA79DC74A8}"/>
              </a:ext>
            </a:extLst>
          </p:cNvPr>
          <p:cNvSpPr/>
          <p:nvPr/>
        </p:nvSpPr>
        <p:spPr>
          <a:xfrm>
            <a:off x="609600" y="129490"/>
            <a:ext cx="6858000" cy="3566210"/>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5" name="TextBox 15">
            <a:extLst>
              <a:ext uri="{FF2B5EF4-FFF2-40B4-BE49-F238E27FC236}">
                <a16:creationId xmlns:a16="http://schemas.microsoft.com/office/drawing/2014/main" id="{744DA749-7309-34E8-87E7-D12F508C6AEC}"/>
              </a:ext>
            </a:extLst>
          </p:cNvPr>
          <p:cNvSpPr txBox="1"/>
          <p:nvPr/>
        </p:nvSpPr>
        <p:spPr>
          <a:xfrm>
            <a:off x="-762002" y="7135061"/>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Total Number of Projects based on  Category :</a:t>
            </a:r>
          </a:p>
        </p:txBody>
      </p:sp>
      <p:sp>
        <p:nvSpPr>
          <p:cNvPr id="12" name="Freeform 8">
            <a:extLst>
              <a:ext uri="{FF2B5EF4-FFF2-40B4-BE49-F238E27FC236}">
                <a16:creationId xmlns:a16="http://schemas.microsoft.com/office/drawing/2014/main" id="{507AEFFD-3B88-32CE-5319-1D2605A6FEBD}"/>
              </a:ext>
            </a:extLst>
          </p:cNvPr>
          <p:cNvSpPr/>
          <p:nvPr/>
        </p:nvSpPr>
        <p:spPr>
          <a:xfrm>
            <a:off x="609600" y="7054688"/>
            <a:ext cx="6827818" cy="3102822"/>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pic>
        <p:nvPicPr>
          <p:cNvPr id="20" name="Picture 19">
            <a:extLst>
              <a:ext uri="{FF2B5EF4-FFF2-40B4-BE49-F238E27FC236}">
                <a16:creationId xmlns:a16="http://schemas.microsoft.com/office/drawing/2014/main" id="{9F0DA711-35FB-292A-1BEE-010B92683E37}"/>
              </a:ext>
            </a:extLst>
          </p:cNvPr>
          <p:cNvPicPr>
            <a:picLocks noChangeAspect="1"/>
          </p:cNvPicPr>
          <p:nvPr/>
        </p:nvPicPr>
        <p:blipFill>
          <a:blip r:embed="rId9"/>
          <a:stretch>
            <a:fillRect/>
          </a:stretch>
        </p:blipFill>
        <p:spPr>
          <a:xfrm>
            <a:off x="739552" y="706734"/>
            <a:ext cx="6483686" cy="2836566"/>
          </a:xfrm>
          <a:prstGeom prst="rect">
            <a:avLst/>
          </a:prstGeom>
        </p:spPr>
      </p:pic>
      <p:sp>
        <p:nvSpPr>
          <p:cNvPr id="23" name="TextBox 15">
            <a:extLst>
              <a:ext uri="{FF2B5EF4-FFF2-40B4-BE49-F238E27FC236}">
                <a16:creationId xmlns:a16="http://schemas.microsoft.com/office/drawing/2014/main" id="{B50D6910-72B7-07F7-CDDC-2D58C91E7ED4}"/>
              </a:ext>
            </a:extLst>
          </p:cNvPr>
          <p:cNvSpPr txBox="1"/>
          <p:nvPr/>
        </p:nvSpPr>
        <p:spPr>
          <a:xfrm>
            <a:off x="-762001" y="3885190"/>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Total Number of Projects based on Countries :</a:t>
            </a:r>
          </a:p>
        </p:txBody>
      </p:sp>
      <p:pic>
        <p:nvPicPr>
          <p:cNvPr id="25" name="Picture 24">
            <a:extLst>
              <a:ext uri="{FF2B5EF4-FFF2-40B4-BE49-F238E27FC236}">
                <a16:creationId xmlns:a16="http://schemas.microsoft.com/office/drawing/2014/main" id="{E68218CF-D4CB-C63B-7B7C-089CBE1DC9A1}"/>
              </a:ext>
            </a:extLst>
          </p:cNvPr>
          <p:cNvPicPr>
            <a:picLocks noChangeAspect="1"/>
          </p:cNvPicPr>
          <p:nvPr/>
        </p:nvPicPr>
        <p:blipFill>
          <a:blip r:embed="rId10"/>
          <a:stretch>
            <a:fillRect/>
          </a:stretch>
        </p:blipFill>
        <p:spPr>
          <a:xfrm>
            <a:off x="739552" y="4319968"/>
            <a:ext cx="6483686" cy="2467301"/>
          </a:xfrm>
          <a:prstGeom prst="rect">
            <a:avLst/>
          </a:prstGeom>
        </p:spPr>
      </p:pic>
      <p:sp>
        <p:nvSpPr>
          <p:cNvPr id="26" name="Freeform 8">
            <a:extLst>
              <a:ext uri="{FF2B5EF4-FFF2-40B4-BE49-F238E27FC236}">
                <a16:creationId xmlns:a16="http://schemas.microsoft.com/office/drawing/2014/main" id="{7B7A93FF-0D36-652A-1CA4-798BDBB6EF3A}"/>
              </a:ext>
            </a:extLst>
          </p:cNvPr>
          <p:cNvSpPr/>
          <p:nvPr/>
        </p:nvSpPr>
        <p:spPr>
          <a:xfrm>
            <a:off x="579418" y="3832289"/>
            <a:ext cx="6858000" cy="3087830"/>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pic>
        <p:nvPicPr>
          <p:cNvPr id="29" name="Picture 28">
            <a:extLst>
              <a:ext uri="{FF2B5EF4-FFF2-40B4-BE49-F238E27FC236}">
                <a16:creationId xmlns:a16="http://schemas.microsoft.com/office/drawing/2014/main" id="{CC379082-8720-212B-C9B5-B8364D57B3E5}"/>
              </a:ext>
            </a:extLst>
          </p:cNvPr>
          <p:cNvPicPr>
            <a:picLocks noChangeAspect="1"/>
          </p:cNvPicPr>
          <p:nvPr/>
        </p:nvPicPr>
        <p:blipFill>
          <a:blip r:embed="rId11"/>
          <a:stretch>
            <a:fillRect/>
          </a:stretch>
        </p:blipFill>
        <p:spPr>
          <a:xfrm>
            <a:off x="739552" y="7603524"/>
            <a:ext cx="6483686" cy="2353985"/>
          </a:xfrm>
          <a:prstGeom prst="rect">
            <a:avLst/>
          </a:prstGeom>
        </p:spPr>
      </p:pic>
      <p:sp>
        <p:nvSpPr>
          <p:cNvPr id="31" name="TextBox 15">
            <a:extLst>
              <a:ext uri="{FF2B5EF4-FFF2-40B4-BE49-F238E27FC236}">
                <a16:creationId xmlns:a16="http://schemas.microsoft.com/office/drawing/2014/main" id="{C43537FC-8D7E-2799-34FF-1000B8624DFF}"/>
              </a:ext>
            </a:extLst>
          </p:cNvPr>
          <p:cNvSpPr txBox="1"/>
          <p:nvPr/>
        </p:nvSpPr>
        <p:spPr>
          <a:xfrm>
            <a:off x="7917575" y="148523"/>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Total Number of Projects created by Year , Quarter , Month :</a:t>
            </a:r>
          </a:p>
        </p:txBody>
      </p:sp>
      <p:sp>
        <p:nvSpPr>
          <p:cNvPr id="34" name="TextBox 15">
            <a:extLst>
              <a:ext uri="{FF2B5EF4-FFF2-40B4-BE49-F238E27FC236}">
                <a16:creationId xmlns:a16="http://schemas.microsoft.com/office/drawing/2014/main" id="{18048078-1DE9-57A6-A262-05FCCA01D4EB}"/>
              </a:ext>
            </a:extLst>
          </p:cNvPr>
          <p:cNvSpPr txBox="1"/>
          <p:nvPr/>
        </p:nvSpPr>
        <p:spPr>
          <a:xfrm>
            <a:off x="5257800" y="4359101"/>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Successful Projects :</a:t>
            </a:r>
          </a:p>
        </p:txBody>
      </p:sp>
      <p:pic>
        <p:nvPicPr>
          <p:cNvPr id="36" name="Picture 35">
            <a:extLst>
              <a:ext uri="{FF2B5EF4-FFF2-40B4-BE49-F238E27FC236}">
                <a16:creationId xmlns:a16="http://schemas.microsoft.com/office/drawing/2014/main" id="{0D9231AF-FA3F-77EE-FE04-D4CF0EAB0AEB}"/>
              </a:ext>
            </a:extLst>
          </p:cNvPr>
          <p:cNvPicPr>
            <a:picLocks noChangeAspect="1"/>
          </p:cNvPicPr>
          <p:nvPr/>
        </p:nvPicPr>
        <p:blipFill>
          <a:blip r:embed="rId12"/>
          <a:stretch>
            <a:fillRect/>
          </a:stretch>
        </p:blipFill>
        <p:spPr>
          <a:xfrm>
            <a:off x="8518637" y="553416"/>
            <a:ext cx="8092963" cy="3521264"/>
          </a:xfrm>
          <a:prstGeom prst="rect">
            <a:avLst/>
          </a:prstGeom>
        </p:spPr>
      </p:pic>
      <p:pic>
        <p:nvPicPr>
          <p:cNvPr id="38" name="Picture 37">
            <a:extLst>
              <a:ext uri="{FF2B5EF4-FFF2-40B4-BE49-F238E27FC236}">
                <a16:creationId xmlns:a16="http://schemas.microsoft.com/office/drawing/2014/main" id="{A4EADB7C-7222-E612-57D0-CD1DE0C494D9}"/>
              </a:ext>
            </a:extLst>
          </p:cNvPr>
          <p:cNvPicPr>
            <a:picLocks noChangeAspect="1"/>
          </p:cNvPicPr>
          <p:nvPr/>
        </p:nvPicPr>
        <p:blipFill>
          <a:blip r:embed="rId13"/>
          <a:stretch>
            <a:fillRect/>
          </a:stretch>
        </p:blipFill>
        <p:spPr>
          <a:xfrm>
            <a:off x="8555438" y="4770813"/>
            <a:ext cx="6303561" cy="1820488"/>
          </a:xfrm>
          <a:prstGeom prst="rect">
            <a:avLst/>
          </a:prstGeom>
        </p:spPr>
      </p:pic>
      <p:pic>
        <p:nvPicPr>
          <p:cNvPr id="40" name="Picture 39">
            <a:extLst>
              <a:ext uri="{FF2B5EF4-FFF2-40B4-BE49-F238E27FC236}">
                <a16:creationId xmlns:a16="http://schemas.microsoft.com/office/drawing/2014/main" id="{A21EA294-2FCA-60ED-26B4-62EE4F0265A9}"/>
              </a:ext>
            </a:extLst>
          </p:cNvPr>
          <p:cNvPicPr>
            <a:picLocks noChangeAspect="1"/>
          </p:cNvPicPr>
          <p:nvPr/>
        </p:nvPicPr>
        <p:blipFill>
          <a:blip r:embed="rId14"/>
          <a:stretch>
            <a:fillRect/>
          </a:stretch>
        </p:blipFill>
        <p:spPr>
          <a:xfrm>
            <a:off x="8540980" y="7135062"/>
            <a:ext cx="8070619" cy="2822447"/>
          </a:xfrm>
          <a:prstGeom prst="rect">
            <a:avLst/>
          </a:prstGeom>
        </p:spPr>
      </p:pic>
      <p:sp>
        <p:nvSpPr>
          <p:cNvPr id="41" name="TextBox 15">
            <a:extLst>
              <a:ext uri="{FF2B5EF4-FFF2-40B4-BE49-F238E27FC236}">
                <a16:creationId xmlns:a16="http://schemas.microsoft.com/office/drawing/2014/main" id="{067FE5F3-FB17-89B2-ADE0-D2C2092F4716}"/>
              </a:ext>
            </a:extLst>
          </p:cNvPr>
          <p:cNvSpPr txBox="1"/>
          <p:nvPr/>
        </p:nvSpPr>
        <p:spPr>
          <a:xfrm>
            <a:off x="5016508" y="6730386"/>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Amount Raised :</a:t>
            </a:r>
          </a:p>
        </p:txBody>
      </p:sp>
      <p:sp>
        <p:nvSpPr>
          <p:cNvPr id="42" name="Freeform 8">
            <a:extLst>
              <a:ext uri="{FF2B5EF4-FFF2-40B4-BE49-F238E27FC236}">
                <a16:creationId xmlns:a16="http://schemas.microsoft.com/office/drawing/2014/main" id="{C0582939-159D-3CFE-14A0-B3671EF7A6FB}"/>
              </a:ext>
            </a:extLst>
          </p:cNvPr>
          <p:cNvSpPr/>
          <p:nvPr/>
        </p:nvSpPr>
        <p:spPr>
          <a:xfrm>
            <a:off x="8338047" y="129490"/>
            <a:ext cx="8502154" cy="4090526"/>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43" name="Freeform 8">
            <a:extLst>
              <a:ext uri="{FF2B5EF4-FFF2-40B4-BE49-F238E27FC236}">
                <a16:creationId xmlns:a16="http://schemas.microsoft.com/office/drawing/2014/main" id="{2FC7D283-A9AE-67D3-22DC-E6C7BAF0350F}"/>
              </a:ext>
            </a:extLst>
          </p:cNvPr>
          <p:cNvSpPr/>
          <p:nvPr/>
        </p:nvSpPr>
        <p:spPr>
          <a:xfrm>
            <a:off x="8352505" y="4310789"/>
            <a:ext cx="6658895" cy="2381531"/>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44" name="Freeform 8">
            <a:extLst>
              <a:ext uri="{FF2B5EF4-FFF2-40B4-BE49-F238E27FC236}">
                <a16:creationId xmlns:a16="http://schemas.microsoft.com/office/drawing/2014/main" id="{04312385-6C6E-469B-023E-C0252CE7903D}"/>
              </a:ext>
            </a:extLst>
          </p:cNvPr>
          <p:cNvSpPr/>
          <p:nvPr/>
        </p:nvSpPr>
        <p:spPr>
          <a:xfrm>
            <a:off x="8374846" y="6769519"/>
            <a:ext cx="8313501" cy="336895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92154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3845"/>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grpSp>
        <p:nvGrpSpPr>
          <p:cNvPr id="3" name="Group 3"/>
          <p:cNvGrpSpPr/>
          <p:nvPr/>
        </p:nvGrpSpPr>
        <p:grpSpPr>
          <a:xfrm>
            <a:off x="3943941" y="208156"/>
            <a:ext cx="10496852" cy="1148129"/>
            <a:chOff x="0" y="0"/>
            <a:chExt cx="2790081" cy="1016457"/>
          </a:xfrm>
        </p:grpSpPr>
        <p:sp>
          <p:nvSpPr>
            <p:cNvPr id="4" name="Freeform 4"/>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895574" y="2020380"/>
            <a:ext cx="10593587" cy="7100075"/>
            <a:chOff x="0" y="0"/>
            <a:chExt cx="2790081" cy="778298"/>
          </a:xfrm>
        </p:grpSpPr>
        <p:sp>
          <p:nvSpPr>
            <p:cNvPr id="8" name="Freeform 8"/>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39118" y="4397573"/>
            <a:ext cx="6553869" cy="5576747"/>
          </a:xfrm>
          <a:custGeom>
            <a:avLst/>
            <a:gdLst/>
            <a:ahLst/>
            <a:cxnLst/>
            <a:rect l="l" t="t" r="r" b="b"/>
            <a:pathLst>
              <a:path w="6553869" h="5576747">
                <a:moveTo>
                  <a:pt x="0" y="0"/>
                </a:moveTo>
                <a:lnTo>
                  <a:pt x="6553869" y="0"/>
                </a:lnTo>
                <a:lnTo>
                  <a:pt x="6553869" y="5576747"/>
                </a:lnTo>
                <a:lnTo>
                  <a:pt x="0" y="5576747"/>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12" name="Freeform 12"/>
          <p:cNvSpPr/>
          <p:nvPr/>
        </p:nvSpPr>
        <p:spPr>
          <a:xfrm>
            <a:off x="14033409" y="61192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4558692" y="155112"/>
            <a:ext cx="9585350" cy="1372171"/>
          </a:xfrm>
          <a:prstGeom prst="rect">
            <a:avLst/>
          </a:prstGeom>
        </p:spPr>
        <p:txBody>
          <a:bodyPr lIns="0" tIns="0" rIns="0" bIns="0" rtlCol="0" anchor="t">
            <a:spAutoFit/>
          </a:bodyPr>
          <a:lstStyle/>
          <a:p>
            <a:pPr marL="0" lvl="1" indent="0" algn="ctr">
              <a:lnSpc>
                <a:spcPts val="10745"/>
              </a:lnSpc>
            </a:pPr>
            <a:r>
              <a:rPr lang="en-US" sz="8800" b="1" spc="-128" dirty="0">
                <a:solidFill>
                  <a:srgbClr val="00694C"/>
                </a:solidFill>
                <a:latin typeface="+mj-lt"/>
                <a:ea typeface="Helvetica World"/>
                <a:cs typeface="Helvetica World"/>
                <a:sym typeface="Helvetica World"/>
              </a:rPr>
              <a:t>INDEX</a:t>
            </a:r>
          </a:p>
        </p:txBody>
      </p:sp>
      <p:sp>
        <p:nvSpPr>
          <p:cNvPr id="14" name="TextBox 14"/>
          <p:cNvSpPr txBox="1"/>
          <p:nvPr/>
        </p:nvSpPr>
        <p:spPr>
          <a:xfrm>
            <a:off x="6667092" y="2372320"/>
            <a:ext cx="9280639" cy="5817555"/>
          </a:xfrm>
          <a:prstGeom prst="rect">
            <a:avLst/>
          </a:prstGeom>
        </p:spPr>
        <p:txBody>
          <a:bodyPr lIns="0" tIns="0" rIns="0" bIns="0" rtlCol="0" anchor="t">
            <a:spAutoFit/>
          </a:bodyPr>
          <a:lstStyle/>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Crowdfunding Overview</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KPI’s Observations</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Excel Dashboard</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SQL Queries</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Power BI Dashboard</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Tableau Dashboard</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Challenges and Recommendations</a:t>
            </a:r>
          </a:p>
          <a:p>
            <a:pPr marL="457200" indent="-457200">
              <a:lnSpc>
                <a:spcPct val="150000"/>
              </a:lnSpc>
              <a:buFont typeface="+mj-lt"/>
              <a:buAutoNum type="arabicPeriod"/>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Conclusion</a:t>
            </a:r>
          </a:p>
        </p:txBody>
      </p:sp>
      <p:sp>
        <p:nvSpPr>
          <p:cNvPr id="15" name="Freeform 15"/>
          <p:cNvSpPr/>
          <p:nvPr/>
        </p:nvSpPr>
        <p:spPr>
          <a:xfrm>
            <a:off x="16435597" y="843459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80D2F-901B-818E-DD32-BF27D7962DB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CE118E-4AFE-1C72-A593-A4F8B5AF1C48}"/>
              </a:ext>
            </a:extLst>
          </p:cNvPr>
          <p:cNvSpPr/>
          <p:nvPr/>
        </p:nvSpPr>
        <p:spPr>
          <a:xfrm>
            <a:off x="0" y="544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3C82DFD4-45C2-F496-0234-0AEFA529D25C}"/>
              </a:ext>
            </a:extLst>
          </p:cNvPr>
          <p:cNvSpPr/>
          <p:nvPr/>
        </p:nvSpPr>
        <p:spPr>
          <a:xfrm>
            <a:off x="17273165" y="913380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2CBB160C-9BD8-4B7E-A6AF-552931F435EA}"/>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9411B9E4-BD8E-F3BC-E3F5-F0CABDA78058}"/>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8" name="TextBox 15">
            <a:extLst>
              <a:ext uri="{FF2B5EF4-FFF2-40B4-BE49-F238E27FC236}">
                <a16:creationId xmlns:a16="http://schemas.microsoft.com/office/drawing/2014/main" id="{8548BADD-ED28-C39A-E8B3-F5A3F4D30653}"/>
              </a:ext>
            </a:extLst>
          </p:cNvPr>
          <p:cNvSpPr txBox="1"/>
          <p:nvPr/>
        </p:nvSpPr>
        <p:spPr>
          <a:xfrm>
            <a:off x="-2531496" y="211158"/>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Number of Backers :</a:t>
            </a:r>
          </a:p>
        </p:txBody>
      </p:sp>
      <p:sp>
        <p:nvSpPr>
          <p:cNvPr id="22" name="Freeform 8">
            <a:extLst>
              <a:ext uri="{FF2B5EF4-FFF2-40B4-BE49-F238E27FC236}">
                <a16:creationId xmlns:a16="http://schemas.microsoft.com/office/drawing/2014/main" id="{BEA7DA96-32D4-A366-588B-FE60631B87D5}"/>
              </a:ext>
            </a:extLst>
          </p:cNvPr>
          <p:cNvSpPr/>
          <p:nvPr/>
        </p:nvSpPr>
        <p:spPr>
          <a:xfrm>
            <a:off x="598038" y="130706"/>
            <a:ext cx="11277600" cy="5698594"/>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5" name="TextBox 15">
            <a:extLst>
              <a:ext uri="{FF2B5EF4-FFF2-40B4-BE49-F238E27FC236}">
                <a16:creationId xmlns:a16="http://schemas.microsoft.com/office/drawing/2014/main" id="{9B20278A-F793-D7B6-6E6A-0C2DF90C2C39}"/>
              </a:ext>
            </a:extLst>
          </p:cNvPr>
          <p:cNvSpPr txBox="1"/>
          <p:nvPr/>
        </p:nvSpPr>
        <p:spPr>
          <a:xfrm>
            <a:off x="-850823" y="6050230"/>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Avg Number of Days for successful projects :</a:t>
            </a:r>
          </a:p>
        </p:txBody>
      </p:sp>
      <p:pic>
        <p:nvPicPr>
          <p:cNvPr id="6" name="Picture 5">
            <a:extLst>
              <a:ext uri="{FF2B5EF4-FFF2-40B4-BE49-F238E27FC236}">
                <a16:creationId xmlns:a16="http://schemas.microsoft.com/office/drawing/2014/main" id="{DFDD5EE1-54C9-989C-0AAE-E77C16AB6C38}"/>
              </a:ext>
            </a:extLst>
          </p:cNvPr>
          <p:cNvPicPr>
            <a:picLocks noChangeAspect="1"/>
          </p:cNvPicPr>
          <p:nvPr/>
        </p:nvPicPr>
        <p:blipFill>
          <a:blip r:embed="rId9"/>
          <a:stretch>
            <a:fillRect/>
          </a:stretch>
        </p:blipFill>
        <p:spPr>
          <a:xfrm>
            <a:off x="808242" y="885926"/>
            <a:ext cx="10850358" cy="4719642"/>
          </a:xfrm>
          <a:prstGeom prst="rect">
            <a:avLst/>
          </a:prstGeom>
        </p:spPr>
      </p:pic>
      <p:pic>
        <p:nvPicPr>
          <p:cNvPr id="9" name="Picture 8">
            <a:extLst>
              <a:ext uri="{FF2B5EF4-FFF2-40B4-BE49-F238E27FC236}">
                <a16:creationId xmlns:a16="http://schemas.microsoft.com/office/drawing/2014/main" id="{99A8526F-F1C0-91A1-425B-EA9E29EEC2EA}"/>
              </a:ext>
            </a:extLst>
          </p:cNvPr>
          <p:cNvPicPr>
            <a:picLocks noChangeAspect="1"/>
          </p:cNvPicPr>
          <p:nvPr/>
        </p:nvPicPr>
        <p:blipFill>
          <a:blip r:embed="rId10"/>
          <a:stretch>
            <a:fillRect/>
          </a:stretch>
        </p:blipFill>
        <p:spPr>
          <a:xfrm>
            <a:off x="809836" y="6635994"/>
            <a:ext cx="7038764" cy="2497812"/>
          </a:xfrm>
          <a:prstGeom prst="rect">
            <a:avLst/>
          </a:prstGeom>
        </p:spPr>
      </p:pic>
      <p:sp>
        <p:nvSpPr>
          <p:cNvPr id="14" name="TextBox 15">
            <a:extLst>
              <a:ext uri="{FF2B5EF4-FFF2-40B4-BE49-F238E27FC236}">
                <a16:creationId xmlns:a16="http://schemas.microsoft.com/office/drawing/2014/main" id="{50AAF0EA-76D7-7BEE-E3C3-8952B0282A05}"/>
              </a:ext>
            </a:extLst>
          </p:cNvPr>
          <p:cNvSpPr txBox="1"/>
          <p:nvPr/>
        </p:nvSpPr>
        <p:spPr>
          <a:xfrm>
            <a:off x="8154720" y="6082429"/>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Top Successful Projects based on Number of Backers :</a:t>
            </a:r>
          </a:p>
        </p:txBody>
      </p:sp>
      <p:pic>
        <p:nvPicPr>
          <p:cNvPr id="16" name="Picture 15">
            <a:extLst>
              <a:ext uri="{FF2B5EF4-FFF2-40B4-BE49-F238E27FC236}">
                <a16:creationId xmlns:a16="http://schemas.microsoft.com/office/drawing/2014/main" id="{04DD04AB-9C3B-74CF-24E6-CB269509D0F8}"/>
              </a:ext>
            </a:extLst>
          </p:cNvPr>
          <p:cNvPicPr>
            <a:picLocks noChangeAspect="1"/>
          </p:cNvPicPr>
          <p:nvPr/>
        </p:nvPicPr>
        <p:blipFill>
          <a:blip r:embed="rId11"/>
          <a:stretch>
            <a:fillRect/>
          </a:stretch>
        </p:blipFill>
        <p:spPr>
          <a:xfrm>
            <a:off x="9072173" y="6635994"/>
            <a:ext cx="7445734" cy="3372989"/>
          </a:xfrm>
          <a:prstGeom prst="rect">
            <a:avLst/>
          </a:prstGeom>
        </p:spPr>
      </p:pic>
      <p:sp>
        <p:nvSpPr>
          <p:cNvPr id="17" name="Freeform 8">
            <a:extLst>
              <a:ext uri="{FF2B5EF4-FFF2-40B4-BE49-F238E27FC236}">
                <a16:creationId xmlns:a16="http://schemas.microsoft.com/office/drawing/2014/main" id="{EC9C1331-7787-A8AE-2CED-A6403C80C43C}"/>
              </a:ext>
            </a:extLst>
          </p:cNvPr>
          <p:cNvSpPr/>
          <p:nvPr/>
        </p:nvSpPr>
        <p:spPr>
          <a:xfrm>
            <a:off x="598037" y="6016163"/>
            <a:ext cx="7445735" cy="3372989"/>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19" name="Freeform 8">
            <a:extLst>
              <a:ext uri="{FF2B5EF4-FFF2-40B4-BE49-F238E27FC236}">
                <a16:creationId xmlns:a16="http://schemas.microsoft.com/office/drawing/2014/main" id="{D8AC07DC-404A-D78A-633F-57351CA66DFF}"/>
              </a:ext>
            </a:extLst>
          </p:cNvPr>
          <p:cNvSpPr/>
          <p:nvPr/>
        </p:nvSpPr>
        <p:spPr>
          <a:xfrm>
            <a:off x="8915377" y="5986153"/>
            <a:ext cx="7759326" cy="4114800"/>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95113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93AB6-FFD2-5A71-67E9-F40BE118F7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721BD5-5A94-3951-8523-02110D41C28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7F6C96FB-7F27-A93E-C086-45139A804DCE}"/>
              </a:ext>
            </a:extLst>
          </p:cNvPr>
          <p:cNvSpPr/>
          <p:nvPr/>
        </p:nvSpPr>
        <p:spPr>
          <a:xfrm>
            <a:off x="17273165" y="913380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B0145CAC-AD54-E086-913B-546D4CBABCDF}"/>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3A33C27F-A9AB-3183-0920-FCC210AB8218}"/>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8" name="TextBox 15">
            <a:extLst>
              <a:ext uri="{FF2B5EF4-FFF2-40B4-BE49-F238E27FC236}">
                <a16:creationId xmlns:a16="http://schemas.microsoft.com/office/drawing/2014/main" id="{5AD65091-6BF4-C477-3C81-F7D110B515A6}"/>
              </a:ext>
            </a:extLst>
          </p:cNvPr>
          <p:cNvSpPr txBox="1"/>
          <p:nvPr/>
        </p:nvSpPr>
        <p:spPr>
          <a:xfrm>
            <a:off x="-563899" y="274072"/>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Top Successful Projects based on Amount Raised :</a:t>
            </a:r>
          </a:p>
        </p:txBody>
      </p:sp>
      <p:sp>
        <p:nvSpPr>
          <p:cNvPr id="22" name="Freeform 8">
            <a:extLst>
              <a:ext uri="{FF2B5EF4-FFF2-40B4-BE49-F238E27FC236}">
                <a16:creationId xmlns:a16="http://schemas.microsoft.com/office/drawing/2014/main" id="{17BA793A-E412-28A9-55CF-9F6BDDFD69A6}"/>
              </a:ext>
            </a:extLst>
          </p:cNvPr>
          <p:cNvSpPr/>
          <p:nvPr/>
        </p:nvSpPr>
        <p:spPr>
          <a:xfrm>
            <a:off x="598038" y="230574"/>
            <a:ext cx="9038261" cy="2781779"/>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5" name="TextBox 15">
            <a:extLst>
              <a:ext uri="{FF2B5EF4-FFF2-40B4-BE49-F238E27FC236}">
                <a16:creationId xmlns:a16="http://schemas.microsoft.com/office/drawing/2014/main" id="{F42F8F57-A750-EBBD-FA24-11C61F58D91C}"/>
              </a:ext>
            </a:extLst>
          </p:cNvPr>
          <p:cNvSpPr txBox="1"/>
          <p:nvPr/>
        </p:nvSpPr>
        <p:spPr>
          <a:xfrm>
            <a:off x="-1219200" y="3242927"/>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overall :</a:t>
            </a:r>
          </a:p>
        </p:txBody>
      </p:sp>
      <p:pic>
        <p:nvPicPr>
          <p:cNvPr id="4" name="Picture 3">
            <a:extLst>
              <a:ext uri="{FF2B5EF4-FFF2-40B4-BE49-F238E27FC236}">
                <a16:creationId xmlns:a16="http://schemas.microsoft.com/office/drawing/2014/main" id="{082744DD-87C3-9517-3231-A2460ACA4AF1}"/>
              </a:ext>
            </a:extLst>
          </p:cNvPr>
          <p:cNvPicPr>
            <a:picLocks noChangeAspect="1"/>
          </p:cNvPicPr>
          <p:nvPr/>
        </p:nvPicPr>
        <p:blipFill>
          <a:blip r:embed="rId9"/>
          <a:stretch>
            <a:fillRect/>
          </a:stretch>
        </p:blipFill>
        <p:spPr>
          <a:xfrm>
            <a:off x="751570" y="783134"/>
            <a:ext cx="8704950" cy="2021845"/>
          </a:xfrm>
          <a:prstGeom prst="rect">
            <a:avLst/>
          </a:prstGeom>
        </p:spPr>
      </p:pic>
      <p:pic>
        <p:nvPicPr>
          <p:cNvPr id="8" name="Picture 7">
            <a:extLst>
              <a:ext uri="{FF2B5EF4-FFF2-40B4-BE49-F238E27FC236}">
                <a16:creationId xmlns:a16="http://schemas.microsoft.com/office/drawing/2014/main" id="{E19AC65E-9719-7B8C-0659-AD7921B7652A}"/>
              </a:ext>
            </a:extLst>
          </p:cNvPr>
          <p:cNvPicPr>
            <a:picLocks noChangeAspect="1"/>
          </p:cNvPicPr>
          <p:nvPr/>
        </p:nvPicPr>
        <p:blipFill>
          <a:blip r:embed="rId10"/>
          <a:stretch>
            <a:fillRect/>
          </a:stretch>
        </p:blipFill>
        <p:spPr>
          <a:xfrm>
            <a:off x="598038" y="3679213"/>
            <a:ext cx="14337162" cy="2779085"/>
          </a:xfrm>
          <a:prstGeom prst="rect">
            <a:avLst/>
          </a:prstGeom>
        </p:spPr>
      </p:pic>
      <p:sp>
        <p:nvSpPr>
          <p:cNvPr id="12" name="TextBox 15">
            <a:extLst>
              <a:ext uri="{FF2B5EF4-FFF2-40B4-BE49-F238E27FC236}">
                <a16:creationId xmlns:a16="http://schemas.microsoft.com/office/drawing/2014/main" id="{2AB78FD7-9CE9-6121-F11B-384878B7F39A}"/>
              </a:ext>
            </a:extLst>
          </p:cNvPr>
          <p:cNvSpPr txBox="1"/>
          <p:nvPr/>
        </p:nvSpPr>
        <p:spPr>
          <a:xfrm>
            <a:off x="-762000" y="6652722"/>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Category :</a:t>
            </a:r>
          </a:p>
        </p:txBody>
      </p:sp>
      <p:pic>
        <p:nvPicPr>
          <p:cNvPr id="20" name="Picture 19">
            <a:extLst>
              <a:ext uri="{FF2B5EF4-FFF2-40B4-BE49-F238E27FC236}">
                <a16:creationId xmlns:a16="http://schemas.microsoft.com/office/drawing/2014/main" id="{7427B742-29B2-0F83-F0EA-89016A23C55B}"/>
              </a:ext>
            </a:extLst>
          </p:cNvPr>
          <p:cNvPicPr>
            <a:picLocks noChangeAspect="1"/>
          </p:cNvPicPr>
          <p:nvPr/>
        </p:nvPicPr>
        <p:blipFill>
          <a:blip r:embed="rId11"/>
          <a:stretch>
            <a:fillRect/>
          </a:stretch>
        </p:blipFill>
        <p:spPr>
          <a:xfrm>
            <a:off x="587152" y="7166648"/>
            <a:ext cx="15110048" cy="2846279"/>
          </a:xfrm>
          <a:prstGeom prst="rect">
            <a:avLst/>
          </a:prstGeom>
        </p:spPr>
      </p:pic>
      <p:sp>
        <p:nvSpPr>
          <p:cNvPr id="21" name="Freeform 8">
            <a:extLst>
              <a:ext uri="{FF2B5EF4-FFF2-40B4-BE49-F238E27FC236}">
                <a16:creationId xmlns:a16="http://schemas.microsoft.com/office/drawing/2014/main" id="{03CB19A2-E5A7-3F22-BB84-3F3732A560BC}"/>
              </a:ext>
            </a:extLst>
          </p:cNvPr>
          <p:cNvSpPr/>
          <p:nvPr/>
        </p:nvSpPr>
        <p:spPr>
          <a:xfrm>
            <a:off x="485398" y="3172334"/>
            <a:ext cx="14602202" cy="3420757"/>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23" name="Freeform 8">
            <a:extLst>
              <a:ext uri="{FF2B5EF4-FFF2-40B4-BE49-F238E27FC236}">
                <a16:creationId xmlns:a16="http://schemas.microsoft.com/office/drawing/2014/main" id="{BC800228-714E-C0B1-F1F5-CAEC7838B9F0}"/>
              </a:ext>
            </a:extLst>
          </p:cNvPr>
          <p:cNvSpPr/>
          <p:nvPr/>
        </p:nvSpPr>
        <p:spPr>
          <a:xfrm>
            <a:off x="428359" y="6716522"/>
            <a:ext cx="15421241" cy="3420757"/>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3863620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F5E9A-7E25-B2DD-A657-FFB0B9A5F9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6E8CED-8E8D-13B4-7E5F-6FAE8607F12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sp>
        <p:nvSpPr>
          <p:cNvPr id="10" name="Freeform 10">
            <a:extLst>
              <a:ext uri="{FF2B5EF4-FFF2-40B4-BE49-F238E27FC236}">
                <a16:creationId xmlns:a16="http://schemas.microsoft.com/office/drawing/2014/main" id="{685F4757-5768-943F-E1FE-CBFA7A241504}"/>
              </a:ext>
            </a:extLst>
          </p:cNvPr>
          <p:cNvSpPr/>
          <p:nvPr/>
        </p:nvSpPr>
        <p:spPr>
          <a:xfrm>
            <a:off x="17273165" y="9133806"/>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Freeform 11">
            <a:extLst>
              <a:ext uri="{FF2B5EF4-FFF2-40B4-BE49-F238E27FC236}">
                <a16:creationId xmlns:a16="http://schemas.microsoft.com/office/drawing/2014/main" id="{EA451423-8DA5-98C4-3CAE-8713DDE94588}"/>
              </a:ext>
            </a:extLst>
          </p:cNvPr>
          <p:cNvSpPr/>
          <p:nvPr/>
        </p:nvSpPr>
        <p:spPr>
          <a:xfrm>
            <a:off x="14246098" y="3378536"/>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Freeform 13">
            <a:extLst>
              <a:ext uri="{FF2B5EF4-FFF2-40B4-BE49-F238E27FC236}">
                <a16:creationId xmlns:a16="http://schemas.microsoft.com/office/drawing/2014/main" id="{39C695B3-88C2-0404-09BD-CE4DA2BCA89F}"/>
              </a:ext>
            </a:extLst>
          </p:cNvPr>
          <p:cNvSpPr/>
          <p:nvPr/>
        </p:nvSpPr>
        <p:spPr>
          <a:xfrm>
            <a:off x="159625" y="1723809"/>
            <a:ext cx="5916762" cy="5916762"/>
          </a:xfrm>
          <a:custGeom>
            <a:avLst/>
            <a:gdLst/>
            <a:ahLst/>
            <a:cxnLst/>
            <a:rect l="l" t="t" r="r" b="b"/>
            <a:pathLst>
              <a:path w="5916762" h="5916762">
                <a:moveTo>
                  <a:pt x="0" y="0"/>
                </a:moveTo>
                <a:lnTo>
                  <a:pt x="5916761" y="0"/>
                </a:lnTo>
                <a:lnTo>
                  <a:pt x="5916761" y="5916762"/>
                </a:lnTo>
                <a:lnTo>
                  <a:pt x="0" y="5916762"/>
                </a:lnTo>
                <a:lnTo>
                  <a:pt x="0"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sp>
        <p:nvSpPr>
          <p:cNvPr id="18" name="TextBox 15">
            <a:extLst>
              <a:ext uri="{FF2B5EF4-FFF2-40B4-BE49-F238E27FC236}">
                <a16:creationId xmlns:a16="http://schemas.microsoft.com/office/drawing/2014/main" id="{82612AE7-E2E2-24AB-C586-ACB52E1068EF}"/>
              </a:ext>
            </a:extLst>
          </p:cNvPr>
          <p:cNvSpPr txBox="1"/>
          <p:nvPr/>
        </p:nvSpPr>
        <p:spPr>
          <a:xfrm>
            <a:off x="304800" y="235590"/>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Year , Quarter, Month :</a:t>
            </a:r>
          </a:p>
        </p:txBody>
      </p:sp>
      <p:sp>
        <p:nvSpPr>
          <p:cNvPr id="22" name="Freeform 8">
            <a:extLst>
              <a:ext uri="{FF2B5EF4-FFF2-40B4-BE49-F238E27FC236}">
                <a16:creationId xmlns:a16="http://schemas.microsoft.com/office/drawing/2014/main" id="{60EF62D4-EB16-5930-37DA-85158C79E15F}"/>
              </a:ext>
            </a:extLst>
          </p:cNvPr>
          <p:cNvSpPr/>
          <p:nvPr/>
        </p:nvSpPr>
        <p:spPr>
          <a:xfrm>
            <a:off x="598038" y="216424"/>
            <a:ext cx="14641962" cy="4692590"/>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5" name="TextBox 15">
            <a:extLst>
              <a:ext uri="{FF2B5EF4-FFF2-40B4-BE49-F238E27FC236}">
                <a16:creationId xmlns:a16="http://schemas.microsoft.com/office/drawing/2014/main" id="{84C403A8-C42A-F4FD-EAA5-229974373B28}"/>
              </a:ext>
            </a:extLst>
          </p:cNvPr>
          <p:cNvSpPr txBox="1"/>
          <p:nvPr/>
        </p:nvSpPr>
        <p:spPr>
          <a:xfrm>
            <a:off x="-457200" y="5087707"/>
            <a:ext cx="9280639" cy="396712"/>
          </a:xfrm>
          <a:prstGeom prst="rect">
            <a:avLst/>
          </a:prstGeom>
        </p:spPr>
        <p:txBody>
          <a:bodyPr lIns="0" tIns="0" rIns="0" bIns="0" rtlCol="0" anchor="t">
            <a:spAutoFit/>
          </a:bodyPr>
          <a:lstStyle/>
          <a:p>
            <a:pPr algn="ctr">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Percentage of Successful projects by Goal Range :</a:t>
            </a:r>
          </a:p>
        </p:txBody>
      </p:sp>
      <p:pic>
        <p:nvPicPr>
          <p:cNvPr id="6" name="Picture 5">
            <a:extLst>
              <a:ext uri="{FF2B5EF4-FFF2-40B4-BE49-F238E27FC236}">
                <a16:creationId xmlns:a16="http://schemas.microsoft.com/office/drawing/2014/main" id="{B7B10279-66DE-768E-4F65-2FBF56362556}"/>
              </a:ext>
            </a:extLst>
          </p:cNvPr>
          <p:cNvPicPr>
            <a:picLocks noChangeAspect="1"/>
          </p:cNvPicPr>
          <p:nvPr/>
        </p:nvPicPr>
        <p:blipFill>
          <a:blip r:embed="rId9"/>
          <a:stretch>
            <a:fillRect/>
          </a:stretch>
        </p:blipFill>
        <p:spPr>
          <a:xfrm>
            <a:off x="823600" y="887153"/>
            <a:ext cx="14264000" cy="3802437"/>
          </a:xfrm>
          <a:prstGeom prst="rect">
            <a:avLst/>
          </a:prstGeom>
        </p:spPr>
      </p:pic>
      <p:pic>
        <p:nvPicPr>
          <p:cNvPr id="9" name="Picture 8">
            <a:extLst>
              <a:ext uri="{FF2B5EF4-FFF2-40B4-BE49-F238E27FC236}">
                <a16:creationId xmlns:a16="http://schemas.microsoft.com/office/drawing/2014/main" id="{30BB627E-2511-A0F9-3F88-4C1A2DF3A4A5}"/>
              </a:ext>
            </a:extLst>
          </p:cNvPr>
          <p:cNvPicPr>
            <a:picLocks noChangeAspect="1"/>
          </p:cNvPicPr>
          <p:nvPr/>
        </p:nvPicPr>
        <p:blipFill>
          <a:blip r:embed="rId10"/>
          <a:stretch>
            <a:fillRect/>
          </a:stretch>
        </p:blipFill>
        <p:spPr>
          <a:xfrm>
            <a:off x="823600" y="5597409"/>
            <a:ext cx="13959199" cy="3578769"/>
          </a:xfrm>
          <a:prstGeom prst="rect">
            <a:avLst/>
          </a:prstGeom>
        </p:spPr>
      </p:pic>
      <p:sp>
        <p:nvSpPr>
          <p:cNvPr id="14" name="Freeform 8">
            <a:extLst>
              <a:ext uri="{FF2B5EF4-FFF2-40B4-BE49-F238E27FC236}">
                <a16:creationId xmlns:a16="http://schemas.microsoft.com/office/drawing/2014/main" id="{E9543146-C6A0-CDDE-632D-FBDFB2E0D819}"/>
              </a:ext>
            </a:extLst>
          </p:cNvPr>
          <p:cNvSpPr/>
          <p:nvPr/>
        </p:nvSpPr>
        <p:spPr>
          <a:xfrm>
            <a:off x="584183" y="5019005"/>
            <a:ext cx="14351017" cy="4380841"/>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Tree>
    <p:extLst>
      <p:ext uri="{BB962C8B-B14F-4D97-AF65-F5344CB8AC3E}">
        <p14:creationId xmlns:p14="http://schemas.microsoft.com/office/powerpoint/2010/main" val="479362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grpSp>
        <p:nvGrpSpPr>
          <p:cNvPr id="3" name="Group 3"/>
          <p:cNvGrpSpPr/>
          <p:nvPr/>
        </p:nvGrpSpPr>
        <p:grpSpPr>
          <a:xfrm>
            <a:off x="304802" y="158000"/>
            <a:ext cx="17754598" cy="624548"/>
            <a:chOff x="0" y="0"/>
            <a:chExt cx="2790081" cy="1016457"/>
          </a:xfrm>
        </p:grpSpPr>
        <p:sp>
          <p:nvSpPr>
            <p:cNvPr id="4" name="Freeform 4"/>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5" name="TextBox 5"/>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209800" y="-350031"/>
            <a:ext cx="15049500" cy="1211935"/>
          </a:xfrm>
          <a:prstGeom prst="rect">
            <a:avLst/>
          </a:prstGeom>
        </p:spPr>
        <p:txBody>
          <a:bodyPr wrap="square" lIns="0" tIns="0" rIns="0" bIns="0" rtlCol="0" anchor="t">
            <a:spAutoFit/>
          </a:bodyPr>
          <a:lstStyle/>
          <a:p>
            <a:pPr marL="0" lvl="1" indent="0" algn="ctr">
              <a:lnSpc>
                <a:spcPts val="10745"/>
              </a:lnSpc>
            </a:pPr>
            <a:r>
              <a:rPr lang="en-US" sz="5400" b="1" spc="-128" dirty="0">
                <a:solidFill>
                  <a:srgbClr val="00694C"/>
                </a:solidFill>
                <a:latin typeface="+mj-lt"/>
                <a:ea typeface="Helvetica World"/>
                <a:cs typeface="Helvetica World"/>
                <a:sym typeface="Helvetica World"/>
              </a:rPr>
              <a:t>Kickstarter Analysis with Power BI</a:t>
            </a:r>
          </a:p>
        </p:txBody>
      </p:sp>
      <p:sp>
        <p:nvSpPr>
          <p:cNvPr id="19" name="TextBox 5">
            <a:extLst>
              <a:ext uri="{FF2B5EF4-FFF2-40B4-BE49-F238E27FC236}">
                <a16:creationId xmlns:a16="http://schemas.microsoft.com/office/drawing/2014/main" id="{B987B58D-BCD8-2F81-E0BD-3C7C88115BFA}"/>
              </a:ext>
            </a:extLst>
          </p:cNvPr>
          <p:cNvSpPr txBox="1"/>
          <p:nvPr/>
        </p:nvSpPr>
        <p:spPr>
          <a:xfrm>
            <a:off x="228600" y="509499"/>
            <a:ext cx="17945100" cy="9754091"/>
          </a:xfrm>
          <a:prstGeom prst="rect">
            <a:avLst/>
          </a:prstGeom>
        </p:spPr>
        <p:txBody>
          <a:bodyPr lIns="50800" tIns="50800" rIns="50800" bIns="50800" rtlCol="0" anchor="ctr"/>
          <a:lstStyle/>
          <a:p>
            <a:pPr algn="ctr">
              <a:lnSpc>
                <a:spcPts val="2659"/>
              </a:lnSpc>
            </a:pPr>
            <a:endParaRPr/>
          </a:p>
        </p:txBody>
      </p:sp>
      <p:grpSp>
        <p:nvGrpSpPr>
          <p:cNvPr id="28" name="Group 3">
            <a:extLst>
              <a:ext uri="{FF2B5EF4-FFF2-40B4-BE49-F238E27FC236}">
                <a16:creationId xmlns:a16="http://schemas.microsoft.com/office/drawing/2014/main" id="{703534D6-22E6-1AD5-C93E-D88A2C2536DB}"/>
              </a:ext>
            </a:extLst>
          </p:cNvPr>
          <p:cNvGrpSpPr/>
          <p:nvPr/>
        </p:nvGrpSpPr>
        <p:grpSpPr>
          <a:xfrm>
            <a:off x="228601" y="996494"/>
            <a:ext cx="17792698" cy="9132506"/>
            <a:chOff x="0" y="0"/>
            <a:chExt cx="2790081" cy="1016457"/>
          </a:xfrm>
        </p:grpSpPr>
        <p:sp>
          <p:nvSpPr>
            <p:cNvPr id="33" name="Freeform 4">
              <a:extLst>
                <a:ext uri="{FF2B5EF4-FFF2-40B4-BE49-F238E27FC236}">
                  <a16:creationId xmlns:a16="http://schemas.microsoft.com/office/drawing/2014/main" id="{14E7162A-4A35-6236-4297-4EBFAAC31277}"/>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34" name="TextBox 5">
              <a:extLst>
                <a:ext uri="{FF2B5EF4-FFF2-40B4-BE49-F238E27FC236}">
                  <a16:creationId xmlns:a16="http://schemas.microsoft.com/office/drawing/2014/main" id="{D484C894-874D-F77F-9093-1FBD314F1D19}"/>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pic>
        <p:nvPicPr>
          <p:cNvPr id="36" name="Picture 35">
            <a:extLst>
              <a:ext uri="{FF2B5EF4-FFF2-40B4-BE49-F238E27FC236}">
                <a16:creationId xmlns:a16="http://schemas.microsoft.com/office/drawing/2014/main" id="{ED208DC6-FB7E-D065-514E-17FF83D0F800}"/>
              </a:ext>
            </a:extLst>
          </p:cNvPr>
          <p:cNvPicPr>
            <a:picLocks noChangeAspect="1"/>
          </p:cNvPicPr>
          <p:nvPr/>
        </p:nvPicPr>
        <p:blipFill>
          <a:blip r:embed="rId3"/>
          <a:stretch>
            <a:fillRect/>
          </a:stretch>
        </p:blipFill>
        <p:spPr>
          <a:xfrm>
            <a:off x="457199" y="1211936"/>
            <a:ext cx="17373601" cy="873216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grpSp>
        <p:nvGrpSpPr>
          <p:cNvPr id="4" name="Group 4"/>
          <p:cNvGrpSpPr/>
          <p:nvPr/>
        </p:nvGrpSpPr>
        <p:grpSpPr>
          <a:xfrm>
            <a:off x="910887" y="291284"/>
            <a:ext cx="15539898" cy="1337858"/>
            <a:chOff x="0" y="0"/>
            <a:chExt cx="3861741" cy="672303"/>
          </a:xfrm>
        </p:grpSpPr>
        <p:sp>
          <p:nvSpPr>
            <p:cNvPr id="5" name="Freeform 5"/>
            <p:cNvSpPr/>
            <p:nvPr/>
          </p:nvSpPr>
          <p:spPr>
            <a:xfrm>
              <a:off x="0" y="0"/>
              <a:ext cx="3861741" cy="672303"/>
            </a:xfrm>
            <a:custGeom>
              <a:avLst/>
              <a:gdLst/>
              <a:ahLst/>
              <a:cxnLst/>
              <a:rect l="l" t="t" r="r" b="b"/>
              <a:pathLst>
                <a:path w="3861741" h="672303">
                  <a:moveTo>
                    <a:pt x="26928" y="0"/>
                  </a:moveTo>
                  <a:lnTo>
                    <a:pt x="3834812" y="0"/>
                  </a:lnTo>
                  <a:cubicBezTo>
                    <a:pt x="3849684" y="0"/>
                    <a:pt x="3861741" y="12056"/>
                    <a:pt x="3861741" y="26928"/>
                  </a:cubicBezTo>
                  <a:lnTo>
                    <a:pt x="3861741" y="645375"/>
                  </a:lnTo>
                  <a:cubicBezTo>
                    <a:pt x="3861741" y="652517"/>
                    <a:pt x="3858904" y="659366"/>
                    <a:pt x="3853854" y="664416"/>
                  </a:cubicBezTo>
                  <a:cubicBezTo>
                    <a:pt x="3848803" y="669466"/>
                    <a:pt x="3841954" y="672303"/>
                    <a:pt x="3834812" y="672303"/>
                  </a:cubicBezTo>
                  <a:lnTo>
                    <a:pt x="26928" y="672303"/>
                  </a:lnTo>
                  <a:cubicBezTo>
                    <a:pt x="19786" y="672303"/>
                    <a:pt x="12937" y="669466"/>
                    <a:pt x="7887" y="664416"/>
                  </a:cubicBezTo>
                  <a:cubicBezTo>
                    <a:pt x="2837" y="659366"/>
                    <a:pt x="0" y="652517"/>
                    <a:pt x="0" y="645375"/>
                  </a:cubicBezTo>
                  <a:lnTo>
                    <a:pt x="0" y="26928"/>
                  </a:lnTo>
                  <a:cubicBezTo>
                    <a:pt x="0" y="19786"/>
                    <a:pt x="2837" y="12937"/>
                    <a:pt x="7887" y="7887"/>
                  </a:cubicBezTo>
                  <a:cubicBezTo>
                    <a:pt x="12937" y="2837"/>
                    <a:pt x="19786" y="0"/>
                    <a:pt x="26928"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3861741" cy="71040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761048" y="2033072"/>
            <a:ext cx="5004837" cy="6464240"/>
            <a:chOff x="0" y="0"/>
            <a:chExt cx="1256010" cy="1159855"/>
          </a:xfrm>
        </p:grpSpPr>
        <p:sp>
          <p:nvSpPr>
            <p:cNvPr id="8" name="Freeform 8"/>
            <p:cNvSpPr/>
            <p:nvPr/>
          </p:nvSpPr>
          <p:spPr>
            <a:xfrm>
              <a:off x="0" y="0"/>
              <a:ext cx="1256010" cy="1159855"/>
            </a:xfrm>
            <a:custGeom>
              <a:avLst/>
              <a:gdLst/>
              <a:ahLst/>
              <a:cxnLst/>
              <a:rect l="l" t="t" r="r" b="b"/>
              <a:pathLst>
                <a:path w="1256010" h="1159855">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solidFill>
                <a:srgbClr val="00694C"/>
              </a:solidFill>
              <a:prstDash val="solid"/>
              <a:round/>
            </a:ln>
          </p:spPr>
        </p:sp>
        <p:sp>
          <p:nvSpPr>
            <p:cNvPr id="9" name="TextBox 9"/>
            <p:cNvSpPr txBox="1"/>
            <p:nvPr/>
          </p:nvSpPr>
          <p:spPr>
            <a:xfrm>
              <a:off x="0" y="-38100"/>
              <a:ext cx="1256010" cy="119795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863123" y="2033072"/>
            <a:ext cx="4768912" cy="6464240"/>
            <a:chOff x="0" y="0"/>
            <a:chExt cx="1256010" cy="1159855"/>
          </a:xfrm>
        </p:grpSpPr>
        <p:sp>
          <p:nvSpPr>
            <p:cNvPr id="11" name="Freeform 11"/>
            <p:cNvSpPr/>
            <p:nvPr/>
          </p:nvSpPr>
          <p:spPr>
            <a:xfrm>
              <a:off x="0" y="0"/>
              <a:ext cx="1256010" cy="1159855"/>
            </a:xfrm>
            <a:custGeom>
              <a:avLst/>
              <a:gdLst/>
              <a:ahLst/>
              <a:cxnLst/>
              <a:rect l="l" t="t" r="r" b="b"/>
              <a:pathLst>
                <a:path w="1256010" h="1159855">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solidFill>
                <a:srgbClr val="00694C"/>
              </a:solidFill>
              <a:prstDash val="solid"/>
              <a:round/>
            </a:ln>
          </p:spPr>
        </p:sp>
        <p:sp>
          <p:nvSpPr>
            <p:cNvPr id="12" name="TextBox 12"/>
            <p:cNvSpPr txBox="1"/>
            <p:nvPr/>
          </p:nvSpPr>
          <p:spPr>
            <a:xfrm>
              <a:off x="0" y="-38100"/>
              <a:ext cx="1256010" cy="119795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10886" y="2033072"/>
            <a:ext cx="5665971" cy="6464240"/>
            <a:chOff x="0" y="0"/>
            <a:chExt cx="1256010" cy="1159855"/>
          </a:xfrm>
        </p:grpSpPr>
        <p:sp>
          <p:nvSpPr>
            <p:cNvPr id="15" name="Freeform 15"/>
            <p:cNvSpPr/>
            <p:nvPr/>
          </p:nvSpPr>
          <p:spPr>
            <a:xfrm>
              <a:off x="0" y="0"/>
              <a:ext cx="1256010" cy="1159855"/>
            </a:xfrm>
            <a:custGeom>
              <a:avLst/>
              <a:gdLst/>
              <a:ahLst/>
              <a:cxnLst/>
              <a:rect l="l" t="t" r="r" b="b"/>
              <a:pathLst>
                <a:path w="1256010" h="1159855">
                  <a:moveTo>
                    <a:pt x="82794" y="0"/>
                  </a:moveTo>
                  <a:lnTo>
                    <a:pt x="1173216" y="0"/>
                  </a:lnTo>
                  <a:cubicBezTo>
                    <a:pt x="1218941" y="0"/>
                    <a:pt x="1256010" y="37068"/>
                    <a:pt x="1256010" y="82794"/>
                  </a:cubicBezTo>
                  <a:lnTo>
                    <a:pt x="1256010" y="1077061"/>
                  </a:lnTo>
                  <a:cubicBezTo>
                    <a:pt x="1256010" y="1099019"/>
                    <a:pt x="1247287" y="1120078"/>
                    <a:pt x="1231760" y="1135605"/>
                  </a:cubicBezTo>
                  <a:cubicBezTo>
                    <a:pt x="1216233" y="1151132"/>
                    <a:pt x="1195174" y="1159855"/>
                    <a:pt x="1173216" y="1159855"/>
                  </a:cubicBezTo>
                  <a:lnTo>
                    <a:pt x="82794" y="1159855"/>
                  </a:lnTo>
                  <a:cubicBezTo>
                    <a:pt x="37068" y="1159855"/>
                    <a:pt x="0" y="1122787"/>
                    <a:pt x="0" y="1077061"/>
                  </a:cubicBezTo>
                  <a:lnTo>
                    <a:pt x="0" y="82794"/>
                  </a:lnTo>
                  <a:cubicBezTo>
                    <a:pt x="0" y="37068"/>
                    <a:pt x="37068" y="0"/>
                    <a:pt x="82794"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16" name="TextBox 16"/>
            <p:cNvSpPr txBox="1"/>
            <p:nvPr/>
          </p:nvSpPr>
          <p:spPr>
            <a:xfrm>
              <a:off x="0" y="-38100"/>
              <a:ext cx="1256010" cy="119795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82687" y="6054432"/>
            <a:ext cx="3613543" cy="4114800"/>
          </a:xfrm>
          <a:custGeom>
            <a:avLst/>
            <a:gdLst/>
            <a:ahLst/>
            <a:cxnLst/>
            <a:rect l="l" t="t" r="r" b="b"/>
            <a:pathLst>
              <a:path w="3613543" h="4114800">
                <a:moveTo>
                  <a:pt x="0" y="0"/>
                </a:moveTo>
                <a:lnTo>
                  <a:pt x="3613542" y="0"/>
                </a:lnTo>
                <a:lnTo>
                  <a:pt x="3613542" y="4114800"/>
                </a:lnTo>
                <a:lnTo>
                  <a:pt x="0" y="4114800"/>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1570517" y="302991"/>
            <a:ext cx="15097985" cy="1378017"/>
          </a:xfrm>
          <a:prstGeom prst="rect">
            <a:avLst/>
          </a:prstGeom>
        </p:spPr>
        <p:txBody>
          <a:bodyPr lIns="0" tIns="0" rIns="0" bIns="0" rtlCol="0" anchor="t">
            <a:spAutoFit/>
          </a:bodyPr>
          <a:lstStyle/>
          <a:p>
            <a:pPr marL="0" lvl="1" indent="0" algn="ctr">
              <a:lnSpc>
                <a:spcPts val="10745"/>
              </a:lnSpc>
            </a:pPr>
            <a:r>
              <a:rPr lang="en-US" sz="9184" b="1" spc="-128" dirty="0">
                <a:solidFill>
                  <a:srgbClr val="00694C"/>
                </a:solidFill>
                <a:latin typeface="+mj-lt"/>
                <a:ea typeface="Helvetica World"/>
                <a:cs typeface="Helvetica World"/>
                <a:sym typeface="Helvetica World"/>
              </a:rPr>
              <a:t>Main challenges identified</a:t>
            </a:r>
          </a:p>
        </p:txBody>
      </p:sp>
      <p:sp>
        <p:nvSpPr>
          <p:cNvPr id="19" name="TextBox 19"/>
          <p:cNvSpPr txBox="1"/>
          <p:nvPr/>
        </p:nvSpPr>
        <p:spPr>
          <a:xfrm>
            <a:off x="1369953" y="2151207"/>
            <a:ext cx="4969475" cy="876009"/>
          </a:xfrm>
          <a:prstGeom prst="rect">
            <a:avLst/>
          </a:prstGeom>
        </p:spPr>
        <p:txBody>
          <a:bodyPr wrap="square" lIns="0" tIns="0" rIns="0" bIns="0" rtlCol="0" anchor="t">
            <a:spAutoFit/>
          </a:bodyPr>
          <a:lstStyle/>
          <a:p>
            <a:pPr marL="0" lvl="1" indent="0" algn="l">
              <a:lnSpc>
                <a:spcPts val="7942"/>
              </a:lnSpc>
            </a:pPr>
            <a:r>
              <a:rPr lang="en-US" sz="4000" spc="-95" dirty="0">
                <a:solidFill>
                  <a:srgbClr val="00694C"/>
                </a:solidFill>
                <a:latin typeface="Segoe UI Semibold" panose="020B0702040204020203" pitchFamily="34" charset="0"/>
                <a:ea typeface="Helvetica World"/>
                <a:cs typeface="Segoe UI Semibold" panose="020B0702040204020203" pitchFamily="34" charset="0"/>
                <a:sym typeface="Helvetica World"/>
              </a:rPr>
              <a:t>01. High Competition: </a:t>
            </a:r>
          </a:p>
        </p:txBody>
      </p:sp>
      <p:sp>
        <p:nvSpPr>
          <p:cNvPr id="20" name="TextBox 20"/>
          <p:cNvSpPr txBox="1"/>
          <p:nvPr/>
        </p:nvSpPr>
        <p:spPr>
          <a:xfrm>
            <a:off x="7020619" y="2337739"/>
            <a:ext cx="4579628" cy="1231106"/>
          </a:xfrm>
          <a:prstGeom prst="rect">
            <a:avLst/>
          </a:prstGeom>
        </p:spPr>
        <p:txBody>
          <a:bodyPr wrap="square" lIns="0" tIns="0" rIns="0" bIns="0" rtlCol="0" anchor="t">
            <a:spAutoFit/>
          </a:bodyPr>
          <a:lstStyle/>
          <a:p>
            <a:pPr marL="0" lvl="1" indent="0" algn="l"/>
            <a:r>
              <a:rPr lang="en-US" sz="4000" b="1" spc="-95" dirty="0">
                <a:solidFill>
                  <a:srgbClr val="00694C"/>
                </a:solidFill>
                <a:latin typeface="Segoe UI Semibold" panose="020B0702040204020203" pitchFamily="34" charset="0"/>
                <a:ea typeface="Helvetica World"/>
                <a:cs typeface="Segoe UI Semibold" panose="020B0702040204020203" pitchFamily="34" charset="0"/>
                <a:sym typeface="Helvetica World"/>
              </a:rPr>
              <a:t>02. Funding Goal Setting: </a:t>
            </a:r>
          </a:p>
        </p:txBody>
      </p:sp>
      <p:sp>
        <p:nvSpPr>
          <p:cNvPr id="21" name="TextBox 21"/>
          <p:cNvSpPr txBox="1"/>
          <p:nvPr/>
        </p:nvSpPr>
        <p:spPr>
          <a:xfrm>
            <a:off x="12122396" y="2213517"/>
            <a:ext cx="4377368" cy="1231106"/>
          </a:xfrm>
          <a:prstGeom prst="rect">
            <a:avLst/>
          </a:prstGeom>
        </p:spPr>
        <p:txBody>
          <a:bodyPr wrap="square" lIns="0" tIns="0" rIns="0" bIns="0" rtlCol="0" anchor="t">
            <a:spAutoFit/>
          </a:bodyPr>
          <a:lstStyle/>
          <a:p>
            <a:pPr marL="0" lvl="1" indent="0" algn="l"/>
            <a:r>
              <a:rPr lang="en-US" sz="4000" spc="-95" dirty="0">
                <a:solidFill>
                  <a:srgbClr val="00694C"/>
                </a:solidFill>
                <a:latin typeface="Segoe UI Semibold" panose="020B0702040204020203" pitchFamily="34" charset="0"/>
                <a:ea typeface="Helvetica World"/>
                <a:cs typeface="Segoe UI Semibold" panose="020B0702040204020203" pitchFamily="34" charset="0"/>
                <a:sym typeface="Helvetica World"/>
              </a:rPr>
              <a:t>03. Marketing and Promotion:</a:t>
            </a:r>
          </a:p>
        </p:txBody>
      </p:sp>
      <p:sp>
        <p:nvSpPr>
          <p:cNvPr id="22" name="TextBox 22"/>
          <p:cNvSpPr txBox="1"/>
          <p:nvPr/>
        </p:nvSpPr>
        <p:spPr>
          <a:xfrm>
            <a:off x="2380479" y="5915945"/>
            <a:ext cx="3231570" cy="341055"/>
          </a:xfrm>
          <a:prstGeom prst="rect">
            <a:avLst/>
          </a:prstGeom>
        </p:spPr>
        <p:txBody>
          <a:bodyPr lIns="0" tIns="0" rIns="0" bIns="0" rtlCol="0" anchor="t">
            <a:spAutoFit/>
          </a:bodyPr>
          <a:lstStyle/>
          <a:p>
            <a:pPr algn="l">
              <a:lnSpc>
                <a:spcPts val="2799"/>
              </a:lnSpc>
            </a:pPr>
            <a:r>
              <a:rPr lang="en-US" sz="1999" dirty="0">
                <a:solidFill>
                  <a:srgbClr val="00694C"/>
                </a:solidFill>
                <a:latin typeface="Poppins"/>
                <a:ea typeface="Poppins"/>
                <a:cs typeface="Poppins"/>
                <a:sym typeface="Poppins"/>
              </a:rPr>
              <a:t>.</a:t>
            </a:r>
          </a:p>
        </p:txBody>
      </p:sp>
      <p:sp>
        <p:nvSpPr>
          <p:cNvPr id="23" name="TextBox 23"/>
          <p:cNvSpPr txBox="1"/>
          <p:nvPr/>
        </p:nvSpPr>
        <p:spPr>
          <a:xfrm>
            <a:off x="7268755" y="5915945"/>
            <a:ext cx="3231570" cy="341055"/>
          </a:xfrm>
          <a:prstGeom prst="rect">
            <a:avLst/>
          </a:prstGeom>
        </p:spPr>
        <p:txBody>
          <a:bodyPr lIns="0" tIns="0" rIns="0" bIns="0" rtlCol="0" anchor="t">
            <a:spAutoFit/>
          </a:bodyPr>
          <a:lstStyle/>
          <a:p>
            <a:pPr algn="l">
              <a:lnSpc>
                <a:spcPts val="2799"/>
              </a:lnSpc>
            </a:pPr>
            <a:r>
              <a:rPr lang="en-US" sz="1999" dirty="0">
                <a:solidFill>
                  <a:srgbClr val="00694C"/>
                </a:solidFill>
                <a:latin typeface="Poppins"/>
                <a:ea typeface="Poppins"/>
                <a:cs typeface="Poppins"/>
                <a:sym typeface="Poppins"/>
              </a:rPr>
              <a:t>.</a:t>
            </a:r>
          </a:p>
        </p:txBody>
      </p:sp>
      <p:sp>
        <p:nvSpPr>
          <p:cNvPr id="24" name="TextBox 24"/>
          <p:cNvSpPr txBox="1"/>
          <p:nvPr/>
        </p:nvSpPr>
        <p:spPr>
          <a:xfrm>
            <a:off x="12157032" y="5915945"/>
            <a:ext cx="3231570" cy="341055"/>
          </a:xfrm>
          <a:prstGeom prst="rect">
            <a:avLst/>
          </a:prstGeom>
        </p:spPr>
        <p:txBody>
          <a:bodyPr lIns="0" tIns="0" rIns="0" bIns="0" rtlCol="0" anchor="t">
            <a:spAutoFit/>
          </a:bodyPr>
          <a:lstStyle/>
          <a:p>
            <a:pPr algn="l">
              <a:lnSpc>
                <a:spcPts val="2799"/>
              </a:lnSpc>
            </a:pPr>
            <a:r>
              <a:rPr lang="en-US" sz="1999" dirty="0">
                <a:solidFill>
                  <a:srgbClr val="00694C"/>
                </a:solidFill>
                <a:latin typeface="Poppins"/>
                <a:ea typeface="Poppins"/>
                <a:cs typeface="Poppins"/>
                <a:sym typeface="Poppins"/>
              </a:rPr>
              <a:t>.</a:t>
            </a:r>
          </a:p>
        </p:txBody>
      </p:sp>
      <p:sp>
        <p:nvSpPr>
          <p:cNvPr id="25" name="Freeform 25"/>
          <p:cNvSpPr/>
          <p:nvPr/>
        </p:nvSpPr>
        <p:spPr>
          <a:xfrm>
            <a:off x="14491771" y="261698"/>
            <a:ext cx="3613543" cy="4114800"/>
          </a:xfrm>
          <a:custGeom>
            <a:avLst/>
            <a:gdLst/>
            <a:ahLst/>
            <a:cxnLst/>
            <a:rect l="l" t="t" r="r" b="b"/>
            <a:pathLst>
              <a:path w="3613543" h="4114800">
                <a:moveTo>
                  <a:pt x="0" y="0"/>
                </a:moveTo>
                <a:lnTo>
                  <a:pt x="3613543" y="0"/>
                </a:lnTo>
                <a:lnTo>
                  <a:pt x="3613543" y="4114800"/>
                </a:lnTo>
                <a:lnTo>
                  <a:pt x="0" y="4114800"/>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3" name="TextBox 14">
            <a:extLst>
              <a:ext uri="{FF2B5EF4-FFF2-40B4-BE49-F238E27FC236}">
                <a16:creationId xmlns:a16="http://schemas.microsoft.com/office/drawing/2014/main" id="{6C649778-9DA1-9AC0-7366-3CDF67284C3D}"/>
              </a:ext>
            </a:extLst>
          </p:cNvPr>
          <p:cNvSpPr txBox="1"/>
          <p:nvPr/>
        </p:nvSpPr>
        <p:spPr>
          <a:xfrm>
            <a:off x="1369953" y="3620592"/>
            <a:ext cx="4726047" cy="4876720"/>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Many projects compete for the same pool of backers, making it difficult for new projects to gain visibility.</a:t>
            </a:r>
          </a:p>
          <a:p>
            <a:pPr>
              <a:lnSpc>
                <a:spcPct val="150000"/>
              </a:lnSpc>
            </a:pPr>
            <a:endParaRPr lang="en-US" sz="2200" b="1" dirty="0">
              <a:solidFill>
                <a:srgbClr val="00694C"/>
              </a:solidFill>
              <a:latin typeface="Segoe UI Semibold" panose="020B0702040204020203" pitchFamily="34" charset="0"/>
              <a:cs typeface="Segoe UI Semibold" panose="020B0702040204020203" pitchFamily="34" charset="0"/>
            </a:endParaRPr>
          </a:p>
        </p:txBody>
      </p:sp>
      <p:sp>
        <p:nvSpPr>
          <p:cNvPr id="13" name="TextBox 14">
            <a:extLst>
              <a:ext uri="{FF2B5EF4-FFF2-40B4-BE49-F238E27FC236}">
                <a16:creationId xmlns:a16="http://schemas.microsoft.com/office/drawing/2014/main" id="{77BF30E9-D3E7-3F5A-640B-F5DA6E727B92}"/>
              </a:ext>
            </a:extLst>
          </p:cNvPr>
          <p:cNvSpPr txBox="1"/>
          <p:nvPr/>
        </p:nvSpPr>
        <p:spPr>
          <a:xfrm>
            <a:off x="6985097" y="3668549"/>
            <a:ext cx="4726047" cy="266072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Setting unrealistic funding goals can lead to project failure.</a:t>
            </a:r>
          </a:p>
          <a:p>
            <a:pPr marL="457200" indent="-457200">
              <a:lnSpc>
                <a:spcPct val="150000"/>
              </a:lnSpc>
              <a:buFont typeface="Wingdings" panose="05000000000000000000" pitchFamily="2" charset="2"/>
              <a:buChar char="q"/>
            </a:pPr>
            <a:endParaRPr lang="en-US" sz="2200" b="1" dirty="0">
              <a:solidFill>
                <a:srgbClr val="00694C"/>
              </a:solidFill>
              <a:latin typeface="Segoe UI Semibold" panose="020B0702040204020203" pitchFamily="34" charset="0"/>
              <a:cs typeface="Segoe UI Semibold" panose="020B0702040204020203" pitchFamily="34" charset="0"/>
            </a:endParaRPr>
          </a:p>
        </p:txBody>
      </p:sp>
      <p:sp>
        <p:nvSpPr>
          <p:cNvPr id="26" name="TextBox 14">
            <a:extLst>
              <a:ext uri="{FF2B5EF4-FFF2-40B4-BE49-F238E27FC236}">
                <a16:creationId xmlns:a16="http://schemas.microsoft.com/office/drawing/2014/main" id="{F59208CF-3545-0262-1ED7-521C78AE7132}"/>
              </a:ext>
            </a:extLst>
          </p:cNvPr>
          <p:cNvSpPr txBox="1"/>
          <p:nvPr/>
        </p:nvSpPr>
        <p:spPr>
          <a:xfrm>
            <a:off x="12136307" y="3563903"/>
            <a:ext cx="4314478" cy="3601563"/>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Lack of effective marketing strategies results in low project reach and engagement.</a:t>
            </a:r>
            <a:endParaRPr lang="en-US" sz="2200" b="1" dirty="0">
              <a:solidFill>
                <a:srgbClr val="00694C"/>
              </a:solidFill>
              <a:latin typeface="Segoe UI Semibold" panose="020B0702040204020203" pitchFamily="34" charset="0"/>
              <a:cs typeface="Segoe UI Semibold" panose="020B0702040204020203"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grpSp>
        <p:nvGrpSpPr>
          <p:cNvPr id="4" name="Group 4"/>
          <p:cNvGrpSpPr/>
          <p:nvPr/>
        </p:nvGrpSpPr>
        <p:grpSpPr>
          <a:xfrm>
            <a:off x="1405438" y="225532"/>
            <a:ext cx="15434762" cy="1031510"/>
            <a:chOff x="0" y="0"/>
            <a:chExt cx="2790081" cy="1016457"/>
          </a:xfrm>
        </p:grpSpPr>
        <p:sp>
          <p:nvSpPr>
            <p:cNvPr id="5" name="Freeform 5"/>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384656" y="1647837"/>
            <a:ext cx="15434761" cy="6365925"/>
            <a:chOff x="0" y="0"/>
            <a:chExt cx="2790081" cy="778298"/>
          </a:xfrm>
        </p:grpSpPr>
        <p:sp>
          <p:nvSpPr>
            <p:cNvPr id="8" name="Freeform 8"/>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6435597" y="8434597"/>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876800" y="55201"/>
            <a:ext cx="9585350" cy="1372171"/>
          </a:xfrm>
          <a:prstGeom prst="rect">
            <a:avLst/>
          </a:prstGeom>
        </p:spPr>
        <p:txBody>
          <a:bodyPr lIns="0" tIns="0" rIns="0" bIns="0" rtlCol="0" anchor="t">
            <a:spAutoFit/>
          </a:bodyPr>
          <a:lstStyle/>
          <a:p>
            <a:pPr marL="0" lvl="1" indent="0" algn="l">
              <a:lnSpc>
                <a:spcPts val="10745"/>
              </a:lnSpc>
            </a:pPr>
            <a:r>
              <a:rPr lang="en-US" sz="9184" b="1" spc="-128" dirty="0">
                <a:solidFill>
                  <a:srgbClr val="00694C"/>
                </a:solidFill>
                <a:latin typeface="+mj-lt"/>
                <a:ea typeface="Helvetica World"/>
                <a:cs typeface="Helvetica World"/>
                <a:sym typeface="Helvetica World"/>
              </a:rPr>
              <a:t>Recommendations</a:t>
            </a:r>
          </a:p>
        </p:txBody>
      </p:sp>
      <p:sp>
        <p:nvSpPr>
          <p:cNvPr id="14" name="Freeform 14"/>
          <p:cNvSpPr/>
          <p:nvPr/>
        </p:nvSpPr>
        <p:spPr>
          <a:xfrm>
            <a:off x="11999025" y="1728012"/>
            <a:ext cx="6235615" cy="6235615"/>
          </a:xfrm>
          <a:custGeom>
            <a:avLst/>
            <a:gdLst/>
            <a:ahLst/>
            <a:cxnLst/>
            <a:rect l="l" t="t" r="r" b="b"/>
            <a:pathLst>
              <a:path w="6235615" h="6235615">
                <a:moveTo>
                  <a:pt x="0" y="0"/>
                </a:moveTo>
                <a:lnTo>
                  <a:pt x="6235615" y="0"/>
                </a:lnTo>
                <a:lnTo>
                  <a:pt x="6235615" y="6235615"/>
                </a:lnTo>
                <a:lnTo>
                  <a:pt x="0" y="6235615"/>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4AE2B10A-F9EE-7ECF-3B19-6FDCF406E6AE}"/>
              </a:ext>
            </a:extLst>
          </p:cNvPr>
          <p:cNvSpPr txBox="1"/>
          <p:nvPr/>
        </p:nvSpPr>
        <p:spPr>
          <a:xfrm>
            <a:off x="1965793" y="2236624"/>
            <a:ext cx="14469804" cy="4876720"/>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Utilize social media and influencers to promote projects. Engage with the community through regular updates and interactive content.</a:t>
            </a:r>
          </a:p>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Analyze similar successful projects to set achievable funding goals. Offer stretch goals to motivate backers.</a:t>
            </a:r>
          </a:p>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Develop comprehensive marketing plans, including pre-launch campaigns. Use targeted ads to reach potential backers interested in similar projects.</a:t>
            </a:r>
          </a:p>
          <a:p>
            <a:pPr marL="457200" indent="-457200">
              <a:lnSpc>
                <a:spcPct val="150000"/>
              </a:lnSpc>
              <a:buFont typeface="Wingdings" panose="05000000000000000000" pitchFamily="2" charset="2"/>
              <a:buChar char="q"/>
            </a:pPr>
            <a:endParaRPr lang="en-US" sz="2200" b="1" dirty="0">
              <a:solidFill>
                <a:srgbClr val="00694C"/>
              </a:solidFill>
              <a:latin typeface="Segoe UI Semibold" panose="020B0702040204020203" pitchFamily="34" charset="0"/>
              <a:cs typeface="Segoe UI Semibold" panose="020B0702040204020203"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27446" y="-24953"/>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sp>
      <p:grpSp>
        <p:nvGrpSpPr>
          <p:cNvPr id="4" name="Group 4"/>
          <p:cNvGrpSpPr/>
          <p:nvPr/>
        </p:nvGrpSpPr>
        <p:grpSpPr>
          <a:xfrm>
            <a:off x="838200" y="169614"/>
            <a:ext cx="16535400" cy="1404938"/>
            <a:chOff x="0" y="0"/>
            <a:chExt cx="2559271" cy="672303"/>
          </a:xfrm>
        </p:grpSpPr>
        <p:sp>
          <p:nvSpPr>
            <p:cNvPr id="5" name="Freeform 5"/>
            <p:cNvSpPr/>
            <p:nvPr/>
          </p:nvSpPr>
          <p:spPr>
            <a:xfrm>
              <a:off x="0" y="0"/>
              <a:ext cx="2559271" cy="672303"/>
            </a:xfrm>
            <a:custGeom>
              <a:avLst/>
              <a:gdLst/>
              <a:ahLst/>
              <a:cxnLst/>
              <a:rect l="l" t="t" r="r" b="b"/>
              <a:pathLst>
                <a:path w="2559271" h="672303">
                  <a:moveTo>
                    <a:pt x="40633" y="0"/>
                  </a:moveTo>
                  <a:lnTo>
                    <a:pt x="2518639" y="0"/>
                  </a:lnTo>
                  <a:cubicBezTo>
                    <a:pt x="2529415" y="0"/>
                    <a:pt x="2539750" y="4281"/>
                    <a:pt x="2547370" y="11901"/>
                  </a:cubicBezTo>
                  <a:cubicBezTo>
                    <a:pt x="2554991" y="19521"/>
                    <a:pt x="2559271" y="29856"/>
                    <a:pt x="2559271" y="40633"/>
                  </a:cubicBezTo>
                  <a:lnTo>
                    <a:pt x="2559271" y="631670"/>
                  </a:lnTo>
                  <a:cubicBezTo>
                    <a:pt x="2559271" y="654111"/>
                    <a:pt x="2541080" y="672303"/>
                    <a:pt x="2518639" y="672303"/>
                  </a:cubicBezTo>
                  <a:lnTo>
                    <a:pt x="40633" y="672303"/>
                  </a:lnTo>
                  <a:cubicBezTo>
                    <a:pt x="18192" y="672303"/>
                    <a:pt x="0" y="654111"/>
                    <a:pt x="0" y="631670"/>
                  </a:cubicBezTo>
                  <a:lnTo>
                    <a:pt x="0" y="40633"/>
                  </a:lnTo>
                  <a:cubicBezTo>
                    <a:pt x="0" y="18192"/>
                    <a:pt x="18192" y="0"/>
                    <a:pt x="40633"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2559271" cy="71040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57034" y="2512586"/>
            <a:ext cx="7126090" cy="7126090"/>
          </a:xfrm>
          <a:custGeom>
            <a:avLst/>
            <a:gdLst/>
            <a:ahLst/>
            <a:cxnLst/>
            <a:rect l="l" t="t" r="r" b="b"/>
            <a:pathLst>
              <a:path w="7126090" h="7126090">
                <a:moveTo>
                  <a:pt x="0" y="0"/>
                </a:moveTo>
                <a:lnTo>
                  <a:pt x="7126089" y="0"/>
                </a:lnTo>
                <a:lnTo>
                  <a:pt x="7126089" y="7126090"/>
                </a:lnTo>
                <a:lnTo>
                  <a:pt x="0" y="7126090"/>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4598273" y="220780"/>
            <a:ext cx="9610904" cy="1378017"/>
          </a:xfrm>
          <a:prstGeom prst="rect">
            <a:avLst/>
          </a:prstGeom>
        </p:spPr>
        <p:txBody>
          <a:bodyPr lIns="0" tIns="0" rIns="0" bIns="0" rtlCol="0" anchor="t">
            <a:spAutoFit/>
          </a:bodyPr>
          <a:lstStyle/>
          <a:p>
            <a:pPr marL="0" lvl="1" indent="0" algn="ctr">
              <a:lnSpc>
                <a:spcPts val="10745"/>
              </a:lnSpc>
            </a:pPr>
            <a:r>
              <a:rPr lang="en-US" sz="9184" b="1" spc="-128" dirty="0">
                <a:solidFill>
                  <a:srgbClr val="00694C"/>
                </a:solidFill>
                <a:latin typeface="+mj-lt"/>
                <a:ea typeface="Helvetica World"/>
                <a:cs typeface="Helvetica World"/>
                <a:sym typeface="Helvetica World"/>
              </a:rPr>
              <a:t>Conclusion</a:t>
            </a:r>
          </a:p>
        </p:txBody>
      </p:sp>
      <p:sp>
        <p:nvSpPr>
          <p:cNvPr id="16" name="TextBox 16"/>
          <p:cNvSpPr txBox="1"/>
          <p:nvPr/>
        </p:nvSpPr>
        <p:spPr>
          <a:xfrm>
            <a:off x="7299851" y="5918074"/>
            <a:ext cx="3231570" cy="341055"/>
          </a:xfrm>
          <a:prstGeom prst="rect">
            <a:avLst/>
          </a:prstGeom>
        </p:spPr>
        <p:txBody>
          <a:bodyPr lIns="0" tIns="0" rIns="0" bIns="0" rtlCol="0" anchor="t">
            <a:spAutoFit/>
          </a:bodyPr>
          <a:lstStyle/>
          <a:p>
            <a:pPr algn="l">
              <a:lnSpc>
                <a:spcPts val="2799"/>
              </a:lnSpc>
            </a:pPr>
            <a:r>
              <a:rPr lang="en-US" sz="1999" dirty="0">
                <a:solidFill>
                  <a:srgbClr val="00694C"/>
                </a:solidFill>
                <a:latin typeface="Poppins"/>
                <a:ea typeface="Poppins"/>
                <a:cs typeface="Poppins"/>
                <a:sym typeface="Poppins"/>
              </a:rPr>
              <a:t>.</a:t>
            </a:r>
          </a:p>
        </p:txBody>
      </p:sp>
      <p:sp>
        <p:nvSpPr>
          <p:cNvPr id="17" name="TextBox 17"/>
          <p:cNvSpPr txBox="1"/>
          <p:nvPr/>
        </p:nvSpPr>
        <p:spPr>
          <a:xfrm>
            <a:off x="12188126" y="5918074"/>
            <a:ext cx="3280473" cy="341055"/>
          </a:xfrm>
          <a:prstGeom prst="rect">
            <a:avLst/>
          </a:prstGeom>
        </p:spPr>
        <p:txBody>
          <a:bodyPr wrap="square" lIns="0" tIns="0" rIns="0" bIns="0" rtlCol="0" anchor="t">
            <a:spAutoFit/>
          </a:bodyPr>
          <a:lstStyle/>
          <a:p>
            <a:pPr algn="l">
              <a:lnSpc>
                <a:spcPts val="2799"/>
              </a:lnSpc>
            </a:pPr>
            <a:r>
              <a:rPr lang="en-US" sz="1999" dirty="0">
                <a:solidFill>
                  <a:srgbClr val="00694C"/>
                </a:solidFill>
                <a:latin typeface="Poppins"/>
                <a:ea typeface="Poppins"/>
                <a:cs typeface="Poppins"/>
                <a:sym typeface="Poppins"/>
              </a:rPr>
              <a:t>.</a:t>
            </a:r>
          </a:p>
        </p:txBody>
      </p:sp>
      <p:sp>
        <p:nvSpPr>
          <p:cNvPr id="3" name="TextBox 14">
            <a:extLst>
              <a:ext uri="{FF2B5EF4-FFF2-40B4-BE49-F238E27FC236}">
                <a16:creationId xmlns:a16="http://schemas.microsoft.com/office/drawing/2014/main" id="{170E86B5-C29C-4AF3-571F-E6FABD98AAEB}"/>
              </a:ext>
            </a:extLst>
          </p:cNvPr>
          <p:cNvSpPr txBox="1"/>
          <p:nvPr/>
        </p:nvSpPr>
        <p:spPr>
          <a:xfrm>
            <a:off x="1965793" y="2236624"/>
            <a:ext cx="14469804" cy="5615383"/>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Crowdfunding has seen substantial growth, with increasing numbers of projects and backers till 2015 year.</a:t>
            </a:r>
          </a:p>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Effective marketing, realistic goal setting, and community engagement are crucial for project success.</a:t>
            </a:r>
          </a:p>
          <a:p>
            <a:pPr marL="457200" indent="-457200">
              <a:lnSpc>
                <a:spcPct val="150000"/>
              </a:lnSpc>
              <a:buFont typeface="Wingdings" panose="05000000000000000000" pitchFamily="2" charset="2"/>
              <a:buChar char="q"/>
            </a:pPr>
            <a:r>
              <a:rPr lang="en-US" sz="3200" b="1" dirty="0">
                <a:solidFill>
                  <a:srgbClr val="00694C"/>
                </a:solidFill>
                <a:latin typeface="Segoe UI Semibold" panose="020B0702040204020203" pitchFamily="34" charset="0"/>
                <a:ea typeface="Poppins"/>
                <a:cs typeface="Segoe UI Semibold" panose="020B0702040204020203" pitchFamily="34" charset="0"/>
                <a:sym typeface="Poppins"/>
              </a:rPr>
              <a:t>Expect growth in crowdfunding, with technology and design projects leading the way. Increasing use of data analytics to tailor marketing strategies and improve success rates.</a:t>
            </a:r>
          </a:p>
          <a:p>
            <a:pPr marL="457200" indent="-457200">
              <a:lnSpc>
                <a:spcPct val="150000"/>
              </a:lnSpc>
              <a:buFont typeface="Wingdings" panose="05000000000000000000" pitchFamily="2" charset="2"/>
              <a:buChar char="q"/>
            </a:pPr>
            <a:endParaRPr lang="en-US" sz="2200" b="1" dirty="0">
              <a:solidFill>
                <a:srgbClr val="00694C"/>
              </a:solidFill>
              <a:latin typeface="Segoe UI Semibold" panose="020B0702040204020203" pitchFamily="34" charset="0"/>
              <a:cs typeface="Segoe UI Semibold" panose="020B0702040204020203" pitchFamily="34" charset="0"/>
            </a:endParaRPr>
          </a:p>
        </p:txBody>
      </p:sp>
      <p:grpSp>
        <p:nvGrpSpPr>
          <p:cNvPr id="13" name="Group 7">
            <a:extLst>
              <a:ext uri="{FF2B5EF4-FFF2-40B4-BE49-F238E27FC236}">
                <a16:creationId xmlns:a16="http://schemas.microsoft.com/office/drawing/2014/main" id="{D5F97F3C-EDED-1B66-C734-15630F4FB05F}"/>
              </a:ext>
            </a:extLst>
          </p:cNvPr>
          <p:cNvGrpSpPr/>
          <p:nvPr/>
        </p:nvGrpSpPr>
        <p:grpSpPr>
          <a:xfrm>
            <a:off x="838200" y="1850514"/>
            <a:ext cx="16535399" cy="6365925"/>
            <a:chOff x="0" y="0"/>
            <a:chExt cx="2790081" cy="778298"/>
          </a:xfrm>
        </p:grpSpPr>
        <p:sp>
          <p:nvSpPr>
            <p:cNvPr id="20" name="Freeform 8">
              <a:extLst>
                <a:ext uri="{FF2B5EF4-FFF2-40B4-BE49-F238E27FC236}">
                  <a16:creationId xmlns:a16="http://schemas.microsoft.com/office/drawing/2014/main" id="{916AA166-777A-4A8C-6298-B1C5EFD9E8DB}"/>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21" name="TextBox 9">
              <a:extLst>
                <a:ext uri="{FF2B5EF4-FFF2-40B4-BE49-F238E27FC236}">
                  <a16:creationId xmlns:a16="http://schemas.microsoft.com/office/drawing/2014/main" id="{C17ADA7F-24E3-A413-5342-5A7DE459463F}"/>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sp>
      <p:sp>
        <p:nvSpPr>
          <p:cNvPr id="3" name="TextBox 3"/>
          <p:cNvSpPr txBox="1"/>
          <p:nvPr/>
        </p:nvSpPr>
        <p:spPr>
          <a:xfrm>
            <a:off x="2786038" y="3127625"/>
            <a:ext cx="12715924" cy="2740092"/>
          </a:xfrm>
          <a:prstGeom prst="rect">
            <a:avLst/>
          </a:prstGeom>
        </p:spPr>
        <p:txBody>
          <a:bodyPr lIns="0" tIns="0" rIns="0" bIns="0" rtlCol="0" anchor="t">
            <a:spAutoFit/>
          </a:bodyPr>
          <a:lstStyle/>
          <a:p>
            <a:pPr algn="ctr">
              <a:lnSpc>
                <a:spcPts val="10745"/>
              </a:lnSpc>
            </a:pPr>
            <a:r>
              <a:rPr lang="en-US" sz="9184" b="1" spc="-128" dirty="0">
                <a:solidFill>
                  <a:srgbClr val="00694C"/>
                </a:solidFill>
                <a:latin typeface="+mj-lt"/>
                <a:ea typeface="Helvetica World"/>
                <a:cs typeface="Helvetica World"/>
                <a:sym typeface="Helvetica World"/>
              </a:rPr>
              <a:t>THANK YOU</a:t>
            </a:r>
          </a:p>
          <a:p>
            <a:pPr marL="0" lvl="1" indent="0" algn="ctr">
              <a:lnSpc>
                <a:spcPts val="10745"/>
              </a:lnSpc>
            </a:pPr>
            <a:r>
              <a:rPr lang="en-US" sz="9184" b="1" spc="-128" dirty="0">
                <a:solidFill>
                  <a:srgbClr val="00694C"/>
                </a:solidFill>
                <a:latin typeface="+mj-lt"/>
                <a:ea typeface="Helvetica World"/>
                <a:cs typeface="Helvetica World"/>
                <a:sym typeface="Helvetica World"/>
              </a:rPr>
              <a:t>SO MUCH!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20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IN" dirty="0"/>
          </a:p>
        </p:txBody>
      </p:sp>
      <p:grpSp>
        <p:nvGrpSpPr>
          <p:cNvPr id="4" name="Group 4"/>
          <p:cNvGrpSpPr/>
          <p:nvPr/>
        </p:nvGrpSpPr>
        <p:grpSpPr>
          <a:xfrm>
            <a:off x="1392327" y="58770"/>
            <a:ext cx="12323673" cy="2265330"/>
            <a:chOff x="0" y="0"/>
            <a:chExt cx="2790081" cy="1016457"/>
          </a:xfrm>
        </p:grpSpPr>
        <p:sp>
          <p:nvSpPr>
            <p:cNvPr id="5" name="Freeform 5"/>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92327" y="2411529"/>
            <a:ext cx="10421194" cy="2955098"/>
            <a:chOff x="0" y="0"/>
            <a:chExt cx="2790081" cy="778298"/>
          </a:xfrm>
        </p:grpSpPr>
        <p:sp>
          <p:nvSpPr>
            <p:cNvPr id="9" name="Freeform 9"/>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10" name="TextBox 10"/>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260915" y="2566902"/>
            <a:ext cx="6333399" cy="6333399"/>
          </a:xfrm>
          <a:custGeom>
            <a:avLst/>
            <a:gdLst/>
            <a:ahLst/>
            <a:cxnLst/>
            <a:rect l="l" t="t" r="r" b="b"/>
            <a:pathLst>
              <a:path w="6333399" h="6333399">
                <a:moveTo>
                  <a:pt x="0" y="0"/>
                </a:moveTo>
                <a:lnTo>
                  <a:pt x="6333399" y="0"/>
                </a:lnTo>
                <a:lnTo>
                  <a:pt x="6333399" y="6333399"/>
                </a:lnTo>
                <a:lnTo>
                  <a:pt x="0" y="6333399"/>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2" name="Freeform 12"/>
          <p:cNvSpPr/>
          <p:nvPr/>
        </p:nvSpPr>
        <p:spPr>
          <a:xfrm>
            <a:off x="16435597" y="8779382"/>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2157624" y="543949"/>
            <a:ext cx="11863175" cy="1327095"/>
          </a:xfrm>
          <a:prstGeom prst="rect">
            <a:avLst/>
          </a:prstGeom>
        </p:spPr>
        <p:txBody>
          <a:bodyPr wrap="square" lIns="0" tIns="0" rIns="0" bIns="0" rtlCol="0" anchor="t">
            <a:spAutoFit/>
          </a:bodyPr>
          <a:lstStyle/>
          <a:p>
            <a:pPr marL="0" lvl="1" indent="0" algn="l">
              <a:lnSpc>
                <a:spcPts val="10745"/>
              </a:lnSpc>
            </a:pPr>
            <a:r>
              <a:rPr lang="en-US" sz="8800" b="1" spc="-128" dirty="0">
                <a:solidFill>
                  <a:srgbClr val="00694C"/>
                </a:solidFill>
                <a:latin typeface="+mj-lt"/>
                <a:ea typeface="Helvetica World"/>
                <a:cs typeface="Helvetica World"/>
                <a:sym typeface="Helvetica World"/>
              </a:rPr>
              <a:t>Crowdfunding Overview</a:t>
            </a:r>
          </a:p>
        </p:txBody>
      </p:sp>
      <p:sp>
        <p:nvSpPr>
          <p:cNvPr id="14" name="TextBox 14"/>
          <p:cNvSpPr txBox="1"/>
          <p:nvPr/>
        </p:nvSpPr>
        <p:spPr>
          <a:xfrm>
            <a:off x="1980245" y="2628373"/>
            <a:ext cx="8306756" cy="2585323"/>
          </a:xfrm>
          <a:prstGeom prst="rect">
            <a:avLst/>
          </a:prstGeom>
        </p:spPr>
        <p:txBody>
          <a:bodyPr wrap="square" lIns="0" tIns="0" rIns="0" bIns="0" rtlCol="0" anchor="t">
            <a:spAutoFit/>
          </a:bodyPr>
          <a:lstStyle/>
          <a:p>
            <a:pPr marL="342900" indent="-342900" algn="l">
              <a:buFont typeface="Wingdings" panose="05000000000000000000" pitchFamily="2" charset="2"/>
              <a:buChar char="q"/>
            </a:pPr>
            <a:r>
              <a:rPr lang="en-US" sz="2400" dirty="0">
                <a:solidFill>
                  <a:srgbClr val="00694C"/>
                </a:solidFill>
                <a:latin typeface="Poppins"/>
                <a:ea typeface="Poppins"/>
                <a:cs typeface="Poppins"/>
                <a:sym typeface="Poppins"/>
              </a:rPr>
              <a:t> </a:t>
            </a: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Crowdfunding is the practice of funding a project</a:t>
            </a:r>
          </a:p>
          <a:p>
            <a:pPr algn="l"/>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or venture by raising small amounts of money from</a:t>
            </a:r>
          </a:p>
          <a:p>
            <a:pPr algn="l"/>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a large number of people, typically via the Internet.</a:t>
            </a:r>
          </a:p>
          <a:p>
            <a:pPr algn="l"/>
            <a:endParaRPr lang="en-US" sz="2400" dirty="0">
              <a:solidFill>
                <a:srgbClr val="00694C"/>
              </a:solidFill>
              <a:latin typeface="Segoe UI Semibold" panose="020B0702040204020203" pitchFamily="34" charset="0"/>
              <a:ea typeface="Poppins"/>
              <a:cs typeface="Segoe UI Semibold" panose="020B0702040204020203" pitchFamily="34" charset="0"/>
              <a:sym typeface="Poppins"/>
            </a:endParaRPr>
          </a:p>
          <a:p>
            <a:pPr marL="342900" indent="-342900" algn="l">
              <a:buFont typeface="Wingdings" panose="05000000000000000000" pitchFamily="2" charset="2"/>
              <a:buChar char="q"/>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 Crowdfunding is a form of crowdsourcing and</a:t>
            </a:r>
          </a:p>
          <a:p>
            <a:pPr algn="l"/>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alternative finance. In 2015, over US$34 billion was</a:t>
            </a:r>
          </a:p>
          <a:p>
            <a:pPr algn="l"/>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raised worldwide by crowdfunding</a:t>
            </a:r>
          </a:p>
        </p:txBody>
      </p:sp>
      <p:pic>
        <p:nvPicPr>
          <p:cNvPr id="16" name="Picture 15">
            <a:extLst>
              <a:ext uri="{FF2B5EF4-FFF2-40B4-BE49-F238E27FC236}">
                <a16:creationId xmlns:a16="http://schemas.microsoft.com/office/drawing/2014/main" id="{5130B7C2-1A0A-906B-F62A-AC839445366E}"/>
              </a:ext>
            </a:extLst>
          </p:cNvPr>
          <p:cNvPicPr>
            <a:picLocks noChangeAspect="1"/>
          </p:cNvPicPr>
          <p:nvPr/>
        </p:nvPicPr>
        <p:blipFill>
          <a:blip r:embed="rId7"/>
          <a:stretch>
            <a:fillRect/>
          </a:stretch>
        </p:blipFill>
        <p:spPr>
          <a:xfrm>
            <a:off x="1565519" y="8272127"/>
            <a:ext cx="5597281" cy="1339627"/>
          </a:xfrm>
          <a:prstGeom prst="rect">
            <a:avLst/>
          </a:prstGeom>
        </p:spPr>
      </p:pic>
      <p:pic>
        <p:nvPicPr>
          <p:cNvPr id="18" name="Picture 17">
            <a:extLst>
              <a:ext uri="{FF2B5EF4-FFF2-40B4-BE49-F238E27FC236}">
                <a16:creationId xmlns:a16="http://schemas.microsoft.com/office/drawing/2014/main" id="{4B51B472-BFDD-7E11-7C06-DF7B4FC957EB}"/>
              </a:ext>
            </a:extLst>
          </p:cNvPr>
          <p:cNvPicPr>
            <a:picLocks noChangeAspect="1"/>
          </p:cNvPicPr>
          <p:nvPr/>
        </p:nvPicPr>
        <p:blipFill>
          <a:blip r:embed="rId8"/>
          <a:stretch>
            <a:fillRect/>
          </a:stretch>
        </p:blipFill>
        <p:spPr>
          <a:xfrm>
            <a:off x="1565519" y="6393511"/>
            <a:ext cx="5597281" cy="1625423"/>
          </a:xfrm>
          <a:prstGeom prst="rect">
            <a:avLst/>
          </a:prstGeom>
        </p:spPr>
      </p:pic>
      <p:pic>
        <p:nvPicPr>
          <p:cNvPr id="20" name="Picture 19">
            <a:extLst>
              <a:ext uri="{FF2B5EF4-FFF2-40B4-BE49-F238E27FC236}">
                <a16:creationId xmlns:a16="http://schemas.microsoft.com/office/drawing/2014/main" id="{A5FFA996-34C4-E934-DEAA-6FB7D3D6BD06}"/>
              </a:ext>
            </a:extLst>
          </p:cNvPr>
          <p:cNvPicPr>
            <a:picLocks noChangeAspect="1"/>
          </p:cNvPicPr>
          <p:nvPr/>
        </p:nvPicPr>
        <p:blipFill>
          <a:blip r:embed="rId9"/>
          <a:stretch>
            <a:fillRect/>
          </a:stretch>
        </p:blipFill>
        <p:spPr>
          <a:xfrm>
            <a:off x="7391400" y="6492210"/>
            <a:ext cx="4358502" cy="1005097"/>
          </a:xfrm>
          <a:prstGeom prst="rect">
            <a:avLst/>
          </a:prstGeom>
        </p:spPr>
      </p:pic>
      <p:pic>
        <p:nvPicPr>
          <p:cNvPr id="22" name="Picture 21">
            <a:extLst>
              <a:ext uri="{FF2B5EF4-FFF2-40B4-BE49-F238E27FC236}">
                <a16:creationId xmlns:a16="http://schemas.microsoft.com/office/drawing/2014/main" id="{753816D1-FEBB-C7A8-D0C4-66DC810666E2}"/>
              </a:ext>
            </a:extLst>
          </p:cNvPr>
          <p:cNvPicPr>
            <a:picLocks noChangeAspect="1"/>
          </p:cNvPicPr>
          <p:nvPr/>
        </p:nvPicPr>
        <p:blipFill>
          <a:blip r:embed="rId10"/>
          <a:stretch>
            <a:fillRect/>
          </a:stretch>
        </p:blipFill>
        <p:spPr>
          <a:xfrm>
            <a:off x="7335991" y="7849799"/>
            <a:ext cx="4358502" cy="1381782"/>
          </a:xfrm>
          <a:prstGeom prst="rect">
            <a:avLst/>
          </a:prstGeom>
        </p:spPr>
      </p:pic>
      <p:pic>
        <p:nvPicPr>
          <p:cNvPr id="24" name="Picture 23">
            <a:extLst>
              <a:ext uri="{FF2B5EF4-FFF2-40B4-BE49-F238E27FC236}">
                <a16:creationId xmlns:a16="http://schemas.microsoft.com/office/drawing/2014/main" id="{ECABA564-8F4F-2507-5D38-B806D1D54BAC}"/>
              </a:ext>
            </a:extLst>
          </p:cNvPr>
          <p:cNvPicPr>
            <a:picLocks noChangeAspect="1"/>
          </p:cNvPicPr>
          <p:nvPr/>
        </p:nvPicPr>
        <p:blipFill>
          <a:blip r:embed="rId11"/>
          <a:stretch>
            <a:fillRect/>
          </a:stretch>
        </p:blipFill>
        <p:spPr>
          <a:xfrm>
            <a:off x="12164628" y="2628373"/>
            <a:ext cx="5495147" cy="5643754"/>
          </a:xfrm>
          <a:prstGeom prst="rect">
            <a:avLst/>
          </a:prstGeom>
        </p:spPr>
      </p:pic>
      <p:grpSp>
        <p:nvGrpSpPr>
          <p:cNvPr id="25" name="Group 7">
            <a:extLst>
              <a:ext uri="{FF2B5EF4-FFF2-40B4-BE49-F238E27FC236}">
                <a16:creationId xmlns:a16="http://schemas.microsoft.com/office/drawing/2014/main" id="{5F8A0F77-CDD0-2871-174B-7434A1EAAF62}"/>
              </a:ext>
            </a:extLst>
          </p:cNvPr>
          <p:cNvGrpSpPr/>
          <p:nvPr/>
        </p:nvGrpSpPr>
        <p:grpSpPr>
          <a:xfrm>
            <a:off x="11978502" y="2204858"/>
            <a:ext cx="5909873" cy="6229739"/>
            <a:chOff x="0" y="-38100"/>
            <a:chExt cx="3184386" cy="816398"/>
          </a:xfrm>
        </p:grpSpPr>
        <p:sp>
          <p:nvSpPr>
            <p:cNvPr id="26" name="Freeform 8">
              <a:extLst>
                <a:ext uri="{FF2B5EF4-FFF2-40B4-BE49-F238E27FC236}">
                  <a16:creationId xmlns:a16="http://schemas.microsoft.com/office/drawing/2014/main" id="{852B7C29-5FA9-B6CD-9989-5B56C7763A85}"/>
                </a:ext>
              </a:extLst>
            </p:cNvPr>
            <p:cNvSpPr/>
            <p:nvPr/>
          </p:nvSpPr>
          <p:spPr>
            <a:xfrm>
              <a:off x="0" y="0"/>
              <a:ext cx="3184386"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27" name="TextBox 9">
              <a:extLst>
                <a:ext uri="{FF2B5EF4-FFF2-40B4-BE49-F238E27FC236}">
                  <a16:creationId xmlns:a16="http://schemas.microsoft.com/office/drawing/2014/main" id="{6E753B49-D9A2-789A-CD9E-A4B40A955610}"/>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28" name="TextBox 14">
            <a:extLst>
              <a:ext uri="{FF2B5EF4-FFF2-40B4-BE49-F238E27FC236}">
                <a16:creationId xmlns:a16="http://schemas.microsoft.com/office/drawing/2014/main" id="{A24AAFA9-D9E5-6332-A46E-D63E52B954A5}"/>
              </a:ext>
            </a:extLst>
          </p:cNvPr>
          <p:cNvSpPr txBox="1"/>
          <p:nvPr/>
        </p:nvSpPr>
        <p:spPr>
          <a:xfrm>
            <a:off x="1579374" y="5820553"/>
            <a:ext cx="9280639" cy="396712"/>
          </a:xfrm>
          <a:prstGeom prst="rect">
            <a:avLst/>
          </a:prstGeom>
        </p:spPr>
        <p:txBody>
          <a:bodyPr lIns="0" tIns="0" rIns="0" bIns="0" rtlCol="0" anchor="t">
            <a:spAutoFit/>
          </a:bodyPr>
          <a:lstStyle/>
          <a:p>
            <a:pPr algn="l">
              <a:lnSpc>
                <a:spcPts val="3359"/>
              </a:lnSpc>
            </a:pPr>
            <a:r>
              <a:rPr lang="en-US" sz="2400" dirty="0">
                <a:solidFill>
                  <a:srgbClr val="00694C"/>
                </a:solidFill>
                <a:latin typeface="Segoe UI Semibold" panose="020B0702040204020203" pitchFamily="34" charset="0"/>
                <a:ea typeface="Poppins"/>
                <a:cs typeface="Segoe UI Semibold" panose="020B0702040204020203" pitchFamily="34" charset="0"/>
                <a:sym typeface="Poppins"/>
              </a:rPr>
              <a:t>Popular Platforms :</a:t>
            </a:r>
          </a:p>
        </p:txBody>
      </p:sp>
      <p:grpSp>
        <p:nvGrpSpPr>
          <p:cNvPr id="29" name="Group 7">
            <a:extLst>
              <a:ext uri="{FF2B5EF4-FFF2-40B4-BE49-F238E27FC236}">
                <a16:creationId xmlns:a16="http://schemas.microsoft.com/office/drawing/2014/main" id="{012A0F2B-13B4-AD99-478F-3ED22537E31F}"/>
              </a:ext>
            </a:extLst>
          </p:cNvPr>
          <p:cNvGrpSpPr/>
          <p:nvPr/>
        </p:nvGrpSpPr>
        <p:grpSpPr>
          <a:xfrm>
            <a:off x="1392327" y="5269102"/>
            <a:ext cx="10421194" cy="4473950"/>
            <a:chOff x="-53816" y="-38100"/>
            <a:chExt cx="3238202" cy="816398"/>
          </a:xfrm>
        </p:grpSpPr>
        <p:sp>
          <p:nvSpPr>
            <p:cNvPr id="30" name="Freeform 8">
              <a:extLst>
                <a:ext uri="{FF2B5EF4-FFF2-40B4-BE49-F238E27FC236}">
                  <a16:creationId xmlns:a16="http://schemas.microsoft.com/office/drawing/2014/main" id="{F0099363-FDC8-4AAD-02A1-0019F86F49F4}"/>
                </a:ext>
              </a:extLst>
            </p:cNvPr>
            <p:cNvSpPr/>
            <p:nvPr/>
          </p:nvSpPr>
          <p:spPr>
            <a:xfrm>
              <a:off x="-53816" y="0"/>
              <a:ext cx="3238202"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31" name="TextBox 9">
              <a:extLst>
                <a:ext uri="{FF2B5EF4-FFF2-40B4-BE49-F238E27FC236}">
                  <a16:creationId xmlns:a16="http://schemas.microsoft.com/office/drawing/2014/main" id="{481747B8-DC34-792E-FF5E-C04E5C2EF595}"/>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100A-6871-02C0-118B-16D7788A06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712490-4764-FA01-4B37-550212B7AE16}"/>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C836465D-8390-6447-2597-28C3C7D5A2A9}"/>
              </a:ext>
            </a:extLst>
          </p:cNvPr>
          <p:cNvGrpSpPr/>
          <p:nvPr/>
        </p:nvGrpSpPr>
        <p:grpSpPr>
          <a:xfrm>
            <a:off x="8381999" y="86662"/>
            <a:ext cx="9701003" cy="2085038"/>
            <a:chOff x="0" y="0"/>
            <a:chExt cx="2790081" cy="1016457"/>
          </a:xfrm>
        </p:grpSpPr>
        <p:sp>
          <p:nvSpPr>
            <p:cNvPr id="5" name="Freeform 5">
              <a:extLst>
                <a:ext uri="{FF2B5EF4-FFF2-40B4-BE49-F238E27FC236}">
                  <a16:creationId xmlns:a16="http://schemas.microsoft.com/office/drawing/2014/main" id="{6ACAA8E6-7A82-CF76-2905-48B0861D252D}"/>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64776A34-656D-C88A-1602-922EDE0F44A1}"/>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3CA96393-3FEF-53C4-4317-F57C27C0DAA6}"/>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17ABE8DA-9B0C-408F-BFCD-E4B6158781A4}"/>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9" name="TextBox 9">
              <a:extLst>
                <a:ext uri="{FF2B5EF4-FFF2-40B4-BE49-F238E27FC236}">
                  <a16:creationId xmlns:a16="http://schemas.microsoft.com/office/drawing/2014/main" id="{00C2AE01-8832-7E35-F44B-2FF3FCE21BDC}"/>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A3004BE-F9F8-45FB-C7E2-272ABA6DF7E9}"/>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83077015-C530-D0DA-B842-A5BC8E4CC92E}"/>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3" name="TextBox 13">
            <a:extLst>
              <a:ext uri="{FF2B5EF4-FFF2-40B4-BE49-F238E27FC236}">
                <a16:creationId xmlns:a16="http://schemas.microsoft.com/office/drawing/2014/main" id="{9A4BA985-13FB-51A0-79E8-B36F25E58B16}"/>
              </a:ext>
            </a:extLst>
          </p:cNvPr>
          <p:cNvSpPr txBox="1"/>
          <p:nvPr/>
        </p:nvSpPr>
        <p:spPr>
          <a:xfrm>
            <a:off x="8805149" y="608448"/>
            <a:ext cx="8949451" cy="1327095"/>
          </a:xfrm>
          <a:prstGeom prst="rect">
            <a:avLst/>
          </a:prstGeom>
        </p:spPr>
        <p:txBody>
          <a:bodyPr wrap="square" lIns="0" tIns="0" rIns="0" bIns="0" rtlCol="0" anchor="t">
            <a:spAutoFit/>
          </a:bodyPr>
          <a:lstStyle/>
          <a:p>
            <a:pPr marL="0" lvl="1" indent="0" algn="l">
              <a:lnSpc>
                <a:spcPts val="10745"/>
              </a:lnSpc>
            </a:pPr>
            <a:r>
              <a:rPr lang="en-US" sz="8800" b="1" spc="-128" dirty="0">
                <a:solidFill>
                  <a:srgbClr val="00694C"/>
                </a:solidFill>
                <a:latin typeface="+mj-lt"/>
                <a:ea typeface="Helvetica World"/>
                <a:cs typeface="Helvetica World"/>
                <a:sym typeface="Helvetica World"/>
              </a:rPr>
              <a:t>KPI’S Observations</a:t>
            </a:r>
          </a:p>
        </p:txBody>
      </p:sp>
      <p:sp>
        <p:nvSpPr>
          <p:cNvPr id="14" name="TextBox 14">
            <a:extLst>
              <a:ext uri="{FF2B5EF4-FFF2-40B4-BE49-F238E27FC236}">
                <a16:creationId xmlns:a16="http://schemas.microsoft.com/office/drawing/2014/main" id="{E2872DFA-B85B-A2ED-1255-FFAF9D615DEF}"/>
              </a:ext>
            </a:extLst>
          </p:cNvPr>
          <p:cNvSpPr txBox="1"/>
          <p:nvPr/>
        </p:nvSpPr>
        <p:spPr>
          <a:xfrm>
            <a:off x="446372" y="833790"/>
            <a:ext cx="7607226" cy="872034"/>
          </a:xfrm>
          <a:prstGeom prst="rect">
            <a:avLst/>
          </a:prstGeom>
        </p:spPr>
        <p:txBody>
          <a:bodyPr wrap="square" lIns="0" tIns="0" rIns="0" bIns="0" rtlCol="0" anchor="t">
            <a:spAutoFit/>
          </a:bodyPr>
          <a:lstStyle/>
          <a:p>
            <a:pPr algn="l">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Total number of projects based on outcome :</a:t>
            </a:r>
          </a:p>
        </p:txBody>
      </p:sp>
      <p:pic>
        <p:nvPicPr>
          <p:cNvPr id="18" name="Picture 17">
            <a:extLst>
              <a:ext uri="{FF2B5EF4-FFF2-40B4-BE49-F238E27FC236}">
                <a16:creationId xmlns:a16="http://schemas.microsoft.com/office/drawing/2014/main" id="{FF01BEF6-DB54-0F42-64F9-45C0B3D8A9E5}"/>
              </a:ext>
            </a:extLst>
          </p:cNvPr>
          <p:cNvPicPr>
            <a:picLocks noChangeAspect="1"/>
          </p:cNvPicPr>
          <p:nvPr/>
        </p:nvPicPr>
        <p:blipFill>
          <a:blip r:embed="rId7"/>
          <a:stretch>
            <a:fillRect/>
          </a:stretch>
        </p:blipFill>
        <p:spPr>
          <a:xfrm>
            <a:off x="12248806" y="2569309"/>
            <a:ext cx="2457793" cy="1182071"/>
          </a:xfrm>
          <a:prstGeom prst="rect">
            <a:avLst/>
          </a:prstGeom>
        </p:spPr>
      </p:pic>
      <p:pic>
        <p:nvPicPr>
          <p:cNvPr id="20" name="Picture 19">
            <a:extLst>
              <a:ext uri="{FF2B5EF4-FFF2-40B4-BE49-F238E27FC236}">
                <a16:creationId xmlns:a16="http://schemas.microsoft.com/office/drawing/2014/main" id="{B4FBA8BF-202E-FC54-2C9F-7A87981A8D1D}"/>
              </a:ext>
            </a:extLst>
          </p:cNvPr>
          <p:cNvPicPr>
            <a:picLocks noChangeAspect="1"/>
          </p:cNvPicPr>
          <p:nvPr/>
        </p:nvPicPr>
        <p:blipFill>
          <a:blip r:embed="rId8"/>
          <a:stretch>
            <a:fillRect/>
          </a:stretch>
        </p:blipFill>
        <p:spPr>
          <a:xfrm>
            <a:off x="14841407" y="2569310"/>
            <a:ext cx="2467319" cy="1182071"/>
          </a:xfrm>
          <a:prstGeom prst="rect">
            <a:avLst/>
          </a:prstGeom>
        </p:spPr>
      </p:pic>
      <p:pic>
        <p:nvPicPr>
          <p:cNvPr id="24" name="Picture 23">
            <a:extLst>
              <a:ext uri="{FF2B5EF4-FFF2-40B4-BE49-F238E27FC236}">
                <a16:creationId xmlns:a16="http://schemas.microsoft.com/office/drawing/2014/main" id="{4306D4BA-8087-F800-9F9A-043B8C8DF4F4}"/>
              </a:ext>
            </a:extLst>
          </p:cNvPr>
          <p:cNvPicPr>
            <a:picLocks noChangeAspect="1"/>
          </p:cNvPicPr>
          <p:nvPr/>
        </p:nvPicPr>
        <p:blipFill>
          <a:blip r:embed="rId9"/>
          <a:stretch>
            <a:fillRect/>
          </a:stretch>
        </p:blipFill>
        <p:spPr>
          <a:xfrm>
            <a:off x="9603374" y="3858773"/>
            <a:ext cx="2578028" cy="1171679"/>
          </a:xfrm>
          <a:prstGeom prst="rect">
            <a:avLst/>
          </a:prstGeom>
        </p:spPr>
      </p:pic>
      <p:pic>
        <p:nvPicPr>
          <p:cNvPr id="26" name="Picture 25">
            <a:extLst>
              <a:ext uri="{FF2B5EF4-FFF2-40B4-BE49-F238E27FC236}">
                <a16:creationId xmlns:a16="http://schemas.microsoft.com/office/drawing/2014/main" id="{E9D20B24-E64C-F43C-5CE5-B14F3E991491}"/>
              </a:ext>
            </a:extLst>
          </p:cNvPr>
          <p:cNvPicPr>
            <a:picLocks noChangeAspect="1"/>
          </p:cNvPicPr>
          <p:nvPr/>
        </p:nvPicPr>
        <p:blipFill>
          <a:blip r:embed="rId10"/>
          <a:stretch>
            <a:fillRect/>
          </a:stretch>
        </p:blipFill>
        <p:spPr>
          <a:xfrm>
            <a:off x="12266703" y="3868619"/>
            <a:ext cx="2476846" cy="1161833"/>
          </a:xfrm>
          <a:prstGeom prst="rect">
            <a:avLst/>
          </a:prstGeom>
        </p:spPr>
      </p:pic>
      <p:pic>
        <p:nvPicPr>
          <p:cNvPr id="28" name="Picture 27">
            <a:extLst>
              <a:ext uri="{FF2B5EF4-FFF2-40B4-BE49-F238E27FC236}">
                <a16:creationId xmlns:a16="http://schemas.microsoft.com/office/drawing/2014/main" id="{4608D0E1-E59C-779B-89E3-C8965B2698A5}"/>
              </a:ext>
            </a:extLst>
          </p:cNvPr>
          <p:cNvPicPr>
            <a:picLocks noChangeAspect="1"/>
          </p:cNvPicPr>
          <p:nvPr/>
        </p:nvPicPr>
        <p:blipFill>
          <a:blip r:embed="rId11"/>
          <a:stretch>
            <a:fillRect/>
          </a:stretch>
        </p:blipFill>
        <p:spPr>
          <a:xfrm>
            <a:off x="14812828" y="3851846"/>
            <a:ext cx="2495898" cy="1178606"/>
          </a:xfrm>
          <a:prstGeom prst="rect">
            <a:avLst/>
          </a:prstGeom>
        </p:spPr>
      </p:pic>
      <p:grpSp>
        <p:nvGrpSpPr>
          <p:cNvPr id="29" name="Group 7">
            <a:extLst>
              <a:ext uri="{FF2B5EF4-FFF2-40B4-BE49-F238E27FC236}">
                <a16:creationId xmlns:a16="http://schemas.microsoft.com/office/drawing/2014/main" id="{F90CE96C-42F7-D40B-D997-A902B21876C7}"/>
              </a:ext>
            </a:extLst>
          </p:cNvPr>
          <p:cNvGrpSpPr/>
          <p:nvPr/>
        </p:nvGrpSpPr>
        <p:grpSpPr>
          <a:xfrm>
            <a:off x="9372601" y="2019841"/>
            <a:ext cx="8117000" cy="7346399"/>
            <a:chOff x="0" y="-38100"/>
            <a:chExt cx="2790081" cy="827328"/>
          </a:xfrm>
        </p:grpSpPr>
        <p:sp>
          <p:nvSpPr>
            <p:cNvPr id="30" name="Freeform 8">
              <a:extLst>
                <a:ext uri="{FF2B5EF4-FFF2-40B4-BE49-F238E27FC236}">
                  <a16:creationId xmlns:a16="http://schemas.microsoft.com/office/drawing/2014/main" id="{1717F00D-40B2-1E9B-70F9-B66F7C4D7CE2}"/>
                </a:ext>
              </a:extLst>
            </p:cNvPr>
            <p:cNvSpPr/>
            <p:nvPr/>
          </p:nvSpPr>
          <p:spPr>
            <a:xfrm>
              <a:off x="0" y="11169"/>
              <a:ext cx="2790081" cy="778059"/>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dirty="0"/>
            </a:p>
          </p:txBody>
        </p:sp>
        <p:sp>
          <p:nvSpPr>
            <p:cNvPr id="31" name="TextBox 9">
              <a:extLst>
                <a:ext uri="{FF2B5EF4-FFF2-40B4-BE49-F238E27FC236}">
                  <a16:creationId xmlns:a16="http://schemas.microsoft.com/office/drawing/2014/main" id="{412E1E52-1879-2A55-E2E7-CF6E34569277}"/>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pic>
        <p:nvPicPr>
          <p:cNvPr id="15" name="Picture 14">
            <a:extLst>
              <a:ext uri="{FF2B5EF4-FFF2-40B4-BE49-F238E27FC236}">
                <a16:creationId xmlns:a16="http://schemas.microsoft.com/office/drawing/2014/main" id="{6193C8B0-C0FF-E47D-83D8-0E0052B9074C}"/>
              </a:ext>
            </a:extLst>
          </p:cNvPr>
          <p:cNvPicPr>
            <a:picLocks noChangeAspect="1"/>
          </p:cNvPicPr>
          <p:nvPr/>
        </p:nvPicPr>
        <p:blipFill>
          <a:blip r:embed="rId12"/>
          <a:stretch>
            <a:fillRect/>
          </a:stretch>
        </p:blipFill>
        <p:spPr>
          <a:xfrm>
            <a:off x="9603374" y="5281309"/>
            <a:ext cx="7655926" cy="3977536"/>
          </a:xfrm>
          <a:prstGeom prst="rect">
            <a:avLst/>
          </a:prstGeom>
        </p:spPr>
      </p:pic>
      <p:sp>
        <p:nvSpPr>
          <p:cNvPr id="3" name="TextBox 14">
            <a:extLst>
              <a:ext uri="{FF2B5EF4-FFF2-40B4-BE49-F238E27FC236}">
                <a16:creationId xmlns:a16="http://schemas.microsoft.com/office/drawing/2014/main" id="{1B151238-DDBC-0008-C22B-F009080118D7}"/>
              </a:ext>
            </a:extLst>
          </p:cNvPr>
          <p:cNvSpPr txBox="1"/>
          <p:nvPr/>
        </p:nvSpPr>
        <p:spPr>
          <a:xfrm>
            <a:off x="533401" y="1857264"/>
            <a:ext cx="7473350" cy="7554376"/>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It shows that a significant portion of projects, 52% (188K) failed, while 38% (140K) succeeded. The remaining projects were either canceled (32K), live (3K), suspended (2K), or purged (0.2K).</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high percentage of failed projects suggests that many initiatives face challenges in reaching their goals. This could be attributed to various factors such as insufficient market research, poor campaign strategy, or lack of planning.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 This insights suggest that improving metrics involves better planning for project success and also conduct thorough market research to understand the needs and preferences of potential backers. Maintain regular updates and communication with backers to build trust and support throughout the campaign.</a:t>
            </a:r>
          </a:p>
        </p:txBody>
      </p:sp>
      <p:pic>
        <p:nvPicPr>
          <p:cNvPr id="17" name="Picture 16">
            <a:extLst>
              <a:ext uri="{FF2B5EF4-FFF2-40B4-BE49-F238E27FC236}">
                <a16:creationId xmlns:a16="http://schemas.microsoft.com/office/drawing/2014/main" id="{D954C524-F87E-2081-F6FA-BB5FE3A2130D}"/>
              </a:ext>
            </a:extLst>
          </p:cNvPr>
          <p:cNvPicPr>
            <a:picLocks noChangeAspect="1"/>
          </p:cNvPicPr>
          <p:nvPr/>
        </p:nvPicPr>
        <p:blipFill>
          <a:blip r:embed="rId13"/>
          <a:stretch>
            <a:fillRect/>
          </a:stretch>
        </p:blipFill>
        <p:spPr>
          <a:xfrm>
            <a:off x="9579771" y="2569309"/>
            <a:ext cx="2578028" cy="1192409"/>
          </a:xfrm>
          <a:prstGeom prst="rect">
            <a:avLst/>
          </a:prstGeom>
        </p:spPr>
      </p:pic>
    </p:spTree>
    <p:extLst>
      <p:ext uri="{BB962C8B-B14F-4D97-AF65-F5344CB8AC3E}">
        <p14:creationId xmlns:p14="http://schemas.microsoft.com/office/powerpoint/2010/main" val="282329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6927"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7" name="Group 7"/>
          <p:cNvGrpSpPr/>
          <p:nvPr/>
        </p:nvGrpSpPr>
        <p:grpSpPr>
          <a:xfrm>
            <a:off x="208052" y="608448"/>
            <a:ext cx="7968949" cy="9335652"/>
            <a:chOff x="0" y="0"/>
            <a:chExt cx="2790081" cy="778298"/>
          </a:xfrm>
        </p:grpSpPr>
        <p:sp>
          <p:nvSpPr>
            <p:cNvPr id="8" name="Freeform 8"/>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6" name="TextBox 14">
            <a:extLst>
              <a:ext uri="{FF2B5EF4-FFF2-40B4-BE49-F238E27FC236}">
                <a16:creationId xmlns:a16="http://schemas.microsoft.com/office/drawing/2014/main" id="{6FA650E3-213C-BDA3-C686-40C9B204E3A6}"/>
              </a:ext>
            </a:extLst>
          </p:cNvPr>
          <p:cNvSpPr txBox="1"/>
          <p:nvPr/>
        </p:nvSpPr>
        <p:spPr>
          <a:xfrm>
            <a:off x="446372" y="833790"/>
            <a:ext cx="7607226" cy="872034"/>
          </a:xfrm>
          <a:prstGeom prst="rect">
            <a:avLst/>
          </a:prstGeom>
        </p:spPr>
        <p:txBody>
          <a:bodyPr wrap="square" lIns="0" tIns="0" rIns="0" bIns="0" rtlCol="0" anchor="t">
            <a:spAutoFit/>
          </a:bodyPr>
          <a:lstStyle/>
          <a:p>
            <a:pPr algn="l">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Total number of projects based on locations :</a:t>
            </a:r>
          </a:p>
        </p:txBody>
      </p:sp>
      <p:grpSp>
        <p:nvGrpSpPr>
          <p:cNvPr id="17" name="Group 7">
            <a:extLst>
              <a:ext uri="{FF2B5EF4-FFF2-40B4-BE49-F238E27FC236}">
                <a16:creationId xmlns:a16="http://schemas.microsoft.com/office/drawing/2014/main" id="{4E257887-9A58-99DB-7080-5DBCC2A6FF15}"/>
              </a:ext>
            </a:extLst>
          </p:cNvPr>
          <p:cNvGrpSpPr/>
          <p:nvPr/>
        </p:nvGrpSpPr>
        <p:grpSpPr>
          <a:xfrm>
            <a:off x="9177464" y="608449"/>
            <a:ext cx="8117000" cy="8757792"/>
            <a:chOff x="0" y="0"/>
            <a:chExt cx="2790081" cy="778298"/>
          </a:xfrm>
        </p:grpSpPr>
        <p:sp>
          <p:nvSpPr>
            <p:cNvPr id="18" name="Freeform 8">
              <a:extLst>
                <a:ext uri="{FF2B5EF4-FFF2-40B4-BE49-F238E27FC236}">
                  <a16:creationId xmlns:a16="http://schemas.microsoft.com/office/drawing/2014/main" id="{17CDCBEA-9DFF-8320-C85F-D096A46654E8}"/>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19" name="TextBox 9">
              <a:extLst>
                <a:ext uri="{FF2B5EF4-FFF2-40B4-BE49-F238E27FC236}">
                  <a16:creationId xmlns:a16="http://schemas.microsoft.com/office/drawing/2014/main" id="{AFDA8C28-AE89-3D0B-C391-73F505362F3C}"/>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pic>
        <p:nvPicPr>
          <p:cNvPr id="4" name="Picture 3">
            <a:extLst>
              <a:ext uri="{FF2B5EF4-FFF2-40B4-BE49-F238E27FC236}">
                <a16:creationId xmlns:a16="http://schemas.microsoft.com/office/drawing/2014/main" id="{911D2F87-4167-F495-90D9-82EA6123AAC1}"/>
              </a:ext>
            </a:extLst>
          </p:cNvPr>
          <p:cNvPicPr>
            <a:picLocks noChangeAspect="1"/>
          </p:cNvPicPr>
          <p:nvPr/>
        </p:nvPicPr>
        <p:blipFill>
          <a:blip r:embed="rId7"/>
          <a:stretch>
            <a:fillRect/>
          </a:stretch>
        </p:blipFill>
        <p:spPr>
          <a:xfrm>
            <a:off x="9448801" y="833790"/>
            <a:ext cx="7620000" cy="3881451"/>
          </a:xfrm>
          <a:prstGeom prst="rect">
            <a:avLst/>
          </a:prstGeom>
        </p:spPr>
      </p:pic>
      <p:pic>
        <p:nvPicPr>
          <p:cNvPr id="6" name="Picture 5">
            <a:extLst>
              <a:ext uri="{FF2B5EF4-FFF2-40B4-BE49-F238E27FC236}">
                <a16:creationId xmlns:a16="http://schemas.microsoft.com/office/drawing/2014/main" id="{FB25C4EB-BFC5-1A89-2820-6823669BFCF2}"/>
              </a:ext>
            </a:extLst>
          </p:cNvPr>
          <p:cNvPicPr>
            <a:picLocks noChangeAspect="1"/>
          </p:cNvPicPr>
          <p:nvPr/>
        </p:nvPicPr>
        <p:blipFill>
          <a:blip r:embed="rId8"/>
          <a:stretch>
            <a:fillRect/>
          </a:stretch>
        </p:blipFill>
        <p:spPr>
          <a:xfrm>
            <a:off x="9442113" y="5143500"/>
            <a:ext cx="4578687" cy="3733800"/>
          </a:xfrm>
          <a:prstGeom prst="rect">
            <a:avLst/>
          </a:prstGeom>
        </p:spPr>
      </p:pic>
      <p:pic>
        <p:nvPicPr>
          <p:cNvPr id="13" name="Picture 12">
            <a:extLst>
              <a:ext uri="{FF2B5EF4-FFF2-40B4-BE49-F238E27FC236}">
                <a16:creationId xmlns:a16="http://schemas.microsoft.com/office/drawing/2014/main" id="{E0525EE3-30CA-5558-1C20-173761BDD88F}"/>
              </a:ext>
            </a:extLst>
          </p:cNvPr>
          <p:cNvPicPr>
            <a:picLocks noChangeAspect="1"/>
          </p:cNvPicPr>
          <p:nvPr/>
        </p:nvPicPr>
        <p:blipFill>
          <a:blip r:embed="rId9"/>
          <a:stretch>
            <a:fillRect/>
          </a:stretch>
        </p:blipFill>
        <p:spPr>
          <a:xfrm>
            <a:off x="14285449" y="5120486"/>
            <a:ext cx="2783352" cy="3733800"/>
          </a:xfrm>
          <a:prstGeom prst="rect">
            <a:avLst/>
          </a:prstGeom>
        </p:spPr>
      </p:pic>
      <p:sp>
        <p:nvSpPr>
          <p:cNvPr id="3" name="TextBox 14">
            <a:extLst>
              <a:ext uri="{FF2B5EF4-FFF2-40B4-BE49-F238E27FC236}">
                <a16:creationId xmlns:a16="http://schemas.microsoft.com/office/drawing/2014/main" id="{25295E80-F50C-119A-BB91-FB5939F3820E}"/>
              </a:ext>
            </a:extLst>
          </p:cNvPr>
          <p:cNvSpPr txBox="1"/>
          <p:nvPr/>
        </p:nvSpPr>
        <p:spPr>
          <a:xfrm>
            <a:off x="533401" y="1857264"/>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majority of projects originated in the USA , followed by the UK  and Canada. This highlights the strong presence of crowdfunding in North America and Europe, driven by well-established platforms and a large base of potential backers.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 geographic concentration suggests opportunities for growth in underserved regions, where emerging markets could benefit from increased platform outreach and support.</a:t>
            </a:r>
            <a:endParaRPr lang="en-US" sz="2200" b="1"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739EA-657F-D13F-3A7E-024DFB3533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5228C32-FF92-9E48-D7E6-F2E9E5FD9755}"/>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676B0600-4AA9-7AC7-7D16-EE742BAD50D5}"/>
              </a:ext>
            </a:extLst>
          </p:cNvPr>
          <p:cNvGrpSpPr/>
          <p:nvPr/>
        </p:nvGrpSpPr>
        <p:grpSpPr>
          <a:xfrm>
            <a:off x="9906000" y="2440828"/>
            <a:ext cx="6781800" cy="5293472"/>
            <a:chOff x="0" y="0"/>
            <a:chExt cx="2790081" cy="1016457"/>
          </a:xfrm>
        </p:grpSpPr>
        <p:sp>
          <p:nvSpPr>
            <p:cNvPr id="5" name="Freeform 5">
              <a:extLst>
                <a:ext uri="{FF2B5EF4-FFF2-40B4-BE49-F238E27FC236}">
                  <a16:creationId xmlns:a16="http://schemas.microsoft.com/office/drawing/2014/main" id="{31753FDB-D4FF-9880-DB1A-64A10290E7E5}"/>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3E6325BC-6FB7-EDD7-EF07-189DA44C1E30}"/>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B0C288CD-9605-EFBE-1979-5660268F0E55}"/>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81818C65-EACA-51A0-B307-4FDD3DB0533B}"/>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509E55B6-E899-15E7-463A-128E5D2E0605}"/>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8DD5ED5B-DA4F-450E-0B3F-392445882695}"/>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4AAB8CAF-1BF4-0EF8-929D-4A429395C99F}"/>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1" name="TextBox 14">
            <a:extLst>
              <a:ext uri="{FF2B5EF4-FFF2-40B4-BE49-F238E27FC236}">
                <a16:creationId xmlns:a16="http://schemas.microsoft.com/office/drawing/2014/main" id="{7D80EF9A-81B6-E3D8-38D7-B15BC94911AD}"/>
              </a:ext>
            </a:extLst>
          </p:cNvPr>
          <p:cNvSpPr txBox="1"/>
          <p:nvPr/>
        </p:nvSpPr>
        <p:spPr>
          <a:xfrm>
            <a:off x="446372" y="833790"/>
            <a:ext cx="7607226" cy="872034"/>
          </a:xfrm>
          <a:prstGeom prst="rect">
            <a:avLst/>
          </a:prstGeom>
        </p:spPr>
        <p:txBody>
          <a:bodyPr wrap="square" lIns="0" tIns="0" rIns="0" bIns="0" rtlCol="0" anchor="t">
            <a:spAutoFit/>
          </a:bodyPr>
          <a:lstStyle/>
          <a:p>
            <a:pPr algn="l">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Total number of projects based on category :</a:t>
            </a:r>
          </a:p>
        </p:txBody>
      </p:sp>
      <p:pic>
        <p:nvPicPr>
          <p:cNvPr id="14" name="Picture 13">
            <a:extLst>
              <a:ext uri="{FF2B5EF4-FFF2-40B4-BE49-F238E27FC236}">
                <a16:creationId xmlns:a16="http://schemas.microsoft.com/office/drawing/2014/main" id="{E8AF9B2A-B60E-D55A-2FE0-7C1E06DF6242}"/>
              </a:ext>
            </a:extLst>
          </p:cNvPr>
          <p:cNvPicPr>
            <a:picLocks noChangeAspect="1"/>
          </p:cNvPicPr>
          <p:nvPr/>
        </p:nvPicPr>
        <p:blipFill>
          <a:blip r:embed="rId7"/>
          <a:stretch>
            <a:fillRect/>
          </a:stretch>
        </p:blipFill>
        <p:spPr>
          <a:xfrm>
            <a:off x="10111001" y="2552700"/>
            <a:ext cx="6348199" cy="5105400"/>
          </a:xfrm>
          <a:prstGeom prst="rect">
            <a:avLst/>
          </a:prstGeom>
        </p:spPr>
      </p:pic>
      <p:sp>
        <p:nvSpPr>
          <p:cNvPr id="3" name="TextBox 14">
            <a:extLst>
              <a:ext uri="{FF2B5EF4-FFF2-40B4-BE49-F238E27FC236}">
                <a16:creationId xmlns:a16="http://schemas.microsoft.com/office/drawing/2014/main" id="{6B1B9E2D-E3AA-E210-B466-DECACD5475B4}"/>
              </a:ext>
            </a:extLst>
          </p:cNvPr>
          <p:cNvSpPr txBox="1"/>
          <p:nvPr/>
        </p:nvSpPr>
        <p:spPr>
          <a:xfrm>
            <a:off x="533401" y="1857264"/>
            <a:ext cx="7473350" cy="4507388"/>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chart illustrates the Top 5 crowdfunding projects across various categories. Product Design leads with 22K projects, followed by Tabletop Games (16K) and music (15K) and so on.</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This distribution reflects the popularity and funding potential of innovative and creative projects. High engagement in technology and design indicates a robust interest in cutting-edge solutions and aesthetically driven initiatives.</a:t>
            </a:r>
            <a:endParaRPr lang="en-US" sz="2200" b="1"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spTree>
    <p:extLst>
      <p:ext uri="{BB962C8B-B14F-4D97-AF65-F5344CB8AC3E}">
        <p14:creationId xmlns:p14="http://schemas.microsoft.com/office/powerpoint/2010/main" val="2362007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F6A36-114C-274B-8DEE-4BF1D32F00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D37FF0-DD8F-5C15-1BF2-A301C46F9423}"/>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B9BF4032-D101-05C9-AC8A-4FD4A31A1F62}"/>
              </a:ext>
            </a:extLst>
          </p:cNvPr>
          <p:cNvGrpSpPr/>
          <p:nvPr/>
        </p:nvGrpSpPr>
        <p:grpSpPr>
          <a:xfrm>
            <a:off x="9448800" y="2962732"/>
            <a:ext cx="8269425" cy="4847768"/>
            <a:chOff x="0" y="0"/>
            <a:chExt cx="2790081" cy="1016457"/>
          </a:xfrm>
        </p:grpSpPr>
        <p:sp>
          <p:nvSpPr>
            <p:cNvPr id="5" name="Freeform 5">
              <a:extLst>
                <a:ext uri="{FF2B5EF4-FFF2-40B4-BE49-F238E27FC236}">
                  <a16:creationId xmlns:a16="http://schemas.microsoft.com/office/drawing/2014/main" id="{7FCC0261-F413-CF84-003B-BF6874931445}"/>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8AD5B3FD-4588-D22E-9E2F-C34AABFCA660}"/>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D986CA89-82D9-1A88-22E3-A7128E9E15E3}"/>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7B725376-486D-77EA-BCEC-551AAA9FAC03}"/>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EA997DA9-1853-1BE6-C8F8-CBE37D93FD47}"/>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5C32E62-A95C-84DA-8E3E-F5AF2FF917F6}"/>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BE27BF77-BF0A-E2DC-3473-E2D46577905D}"/>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3" name="TextBox 14">
            <a:extLst>
              <a:ext uri="{FF2B5EF4-FFF2-40B4-BE49-F238E27FC236}">
                <a16:creationId xmlns:a16="http://schemas.microsoft.com/office/drawing/2014/main" id="{9E081682-4F54-D450-A8DF-522BB1D964DA}"/>
              </a:ext>
            </a:extLst>
          </p:cNvPr>
          <p:cNvSpPr txBox="1"/>
          <p:nvPr/>
        </p:nvSpPr>
        <p:spPr>
          <a:xfrm>
            <a:off x="446372" y="833790"/>
            <a:ext cx="7607226" cy="436017"/>
          </a:xfrm>
          <a:prstGeom prst="rect">
            <a:avLst/>
          </a:prstGeom>
        </p:spPr>
        <p:txBody>
          <a:bodyPr wrap="square" lIns="0" tIns="0" rIns="0" bIns="0" rtlCol="0" anchor="t">
            <a:spAutoFit/>
          </a:bodyPr>
          <a:lstStyle/>
          <a:p>
            <a:pPr algn="l">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Total number of projects based on Date:</a:t>
            </a:r>
          </a:p>
        </p:txBody>
      </p:sp>
      <p:pic>
        <p:nvPicPr>
          <p:cNvPr id="16" name="Picture 15">
            <a:extLst>
              <a:ext uri="{FF2B5EF4-FFF2-40B4-BE49-F238E27FC236}">
                <a16:creationId xmlns:a16="http://schemas.microsoft.com/office/drawing/2014/main" id="{D3444D93-AAC5-1CA9-0413-E95C48ED3C61}"/>
              </a:ext>
            </a:extLst>
          </p:cNvPr>
          <p:cNvPicPr>
            <a:picLocks noChangeAspect="1"/>
          </p:cNvPicPr>
          <p:nvPr/>
        </p:nvPicPr>
        <p:blipFill>
          <a:blip r:embed="rId7"/>
          <a:stretch>
            <a:fillRect/>
          </a:stretch>
        </p:blipFill>
        <p:spPr>
          <a:xfrm>
            <a:off x="9677400" y="3160347"/>
            <a:ext cx="7772400" cy="4497754"/>
          </a:xfrm>
          <a:prstGeom prst="rect">
            <a:avLst/>
          </a:prstGeom>
        </p:spPr>
      </p:pic>
      <p:sp>
        <p:nvSpPr>
          <p:cNvPr id="11" name="TextBox 14">
            <a:extLst>
              <a:ext uri="{FF2B5EF4-FFF2-40B4-BE49-F238E27FC236}">
                <a16:creationId xmlns:a16="http://schemas.microsoft.com/office/drawing/2014/main" id="{20BA2D7D-189C-51A3-708B-BDE40E0E433D}"/>
              </a:ext>
            </a:extLst>
          </p:cNvPr>
          <p:cNvSpPr txBox="1"/>
          <p:nvPr/>
        </p:nvSpPr>
        <p:spPr>
          <a:xfrm>
            <a:off x="533401" y="1857264"/>
            <a:ext cx="7473350" cy="5523050"/>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This chart details the annual distribution of crowdfunding projects from 2009 to 2019. A steady increase is observed, with 1K projects in 2009, rising to 59K in 2014.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This upward trend  till 2014 underscores the growing acceptance and utilization of crowdfunding as a viable funding mechanism.</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downward trend after 2014 shows decrease in total projects counts may be the reason of insufficient funding on projects or the decreases of successful projects.</a:t>
            </a:r>
          </a:p>
        </p:txBody>
      </p:sp>
    </p:spTree>
    <p:extLst>
      <p:ext uri="{BB962C8B-B14F-4D97-AF65-F5344CB8AC3E}">
        <p14:creationId xmlns:p14="http://schemas.microsoft.com/office/powerpoint/2010/main" val="3425660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01A1D-81FE-E9AF-23D4-3AC8CF51F6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9F0C05-4D4D-ABB9-5A2F-32D2F63BA555}"/>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1E09E419-C8BC-E24A-03F7-422817E582CD}"/>
              </a:ext>
            </a:extLst>
          </p:cNvPr>
          <p:cNvGrpSpPr/>
          <p:nvPr/>
        </p:nvGrpSpPr>
        <p:grpSpPr>
          <a:xfrm>
            <a:off x="8623372" y="2764914"/>
            <a:ext cx="9492951" cy="5517217"/>
            <a:chOff x="0" y="0"/>
            <a:chExt cx="2790081" cy="1016457"/>
          </a:xfrm>
        </p:grpSpPr>
        <p:sp>
          <p:nvSpPr>
            <p:cNvPr id="5" name="Freeform 5">
              <a:extLst>
                <a:ext uri="{FF2B5EF4-FFF2-40B4-BE49-F238E27FC236}">
                  <a16:creationId xmlns:a16="http://schemas.microsoft.com/office/drawing/2014/main" id="{02B9049C-EEA1-B338-905A-9D0151210085}"/>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062C2924-C647-87BE-36A7-0037E87AD3CE}"/>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DAE1E6E1-1A0E-8607-BFCA-FF7E0836DEBC}"/>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E541BEC3-7D71-4557-B0C7-2964F19D12F8}"/>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txBody>
            <a:bodyPr/>
            <a:lstStyle/>
            <a:p>
              <a:endParaRPr lang="en-IN"/>
            </a:p>
          </p:txBody>
        </p:sp>
        <p:sp>
          <p:nvSpPr>
            <p:cNvPr id="9" name="TextBox 9">
              <a:extLst>
                <a:ext uri="{FF2B5EF4-FFF2-40B4-BE49-F238E27FC236}">
                  <a16:creationId xmlns:a16="http://schemas.microsoft.com/office/drawing/2014/main" id="{716A0B15-E712-7AF8-F04F-EA16B762E334}"/>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E0CC8ED4-5A1E-388D-385D-7E04696F35E3}"/>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8D334157-DA2C-92E4-B5A3-D17155C6B98F}"/>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4" name="TextBox 14">
            <a:extLst>
              <a:ext uri="{FF2B5EF4-FFF2-40B4-BE49-F238E27FC236}">
                <a16:creationId xmlns:a16="http://schemas.microsoft.com/office/drawing/2014/main" id="{7173E49E-864C-F68D-31E9-7F328B5655A1}"/>
              </a:ext>
            </a:extLst>
          </p:cNvPr>
          <p:cNvSpPr txBox="1"/>
          <p:nvPr/>
        </p:nvSpPr>
        <p:spPr>
          <a:xfrm>
            <a:off x="446372" y="833790"/>
            <a:ext cx="7607226" cy="872034"/>
          </a:xfrm>
          <a:prstGeom prst="rect">
            <a:avLst/>
          </a:prstGeom>
        </p:spPr>
        <p:txBody>
          <a:bodyPr wrap="square" lIns="0" tIns="0" rIns="0" bIns="0" rtlCol="0" anchor="t">
            <a:spAutoFit/>
          </a:bodyPr>
          <a:lstStyle/>
          <a:p>
            <a:pPr algn="l">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Top successful projects based on amount raised :</a:t>
            </a:r>
          </a:p>
        </p:txBody>
      </p:sp>
      <p:pic>
        <p:nvPicPr>
          <p:cNvPr id="11" name="Picture 10">
            <a:extLst>
              <a:ext uri="{FF2B5EF4-FFF2-40B4-BE49-F238E27FC236}">
                <a16:creationId xmlns:a16="http://schemas.microsoft.com/office/drawing/2014/main" id="{FA6B0BC3-7FB4-B930-B65E-179E3328325C}"/>
              </a:ext>
            </a:extLst>
          </p:cNvPr>
          <p:cNvPicPr>
            <a:picLocks noChangeAspect="1"/>
          </p:cNvPicPr>
          <p:nvPr/>
        </p:nvPicPr>
        <p:blipFill>
          <a:blip r:embed="rId7"/>
          <a:stretch>
            <a:fillRect/>
          </a:stretch>
        </p:blipFill>
        <p:spPr>
          <a:xfrm>
            <a:off x="8991599" y="3160346"/>
            <a:ext cx="8850029" cy="4726354"/>
          </a:xfrm>
          <a:prstGeom prst="rect">
            <a:avLst/>
          </a:prstGeom>
        </p:spPr>
      </p:pic>
      <p:pic>
        <p:nvPicPr>
          <p:cNvPr id="16" name="Picture 15">
            <a:extLst>
              <a:ext uri="{FF2B5EF4-FFF2-40B4-BE49-F238E27FC236}">
                <a16:creationId xmlns:a16="http://schemas.microsoft.com/office/drawing/2014/main" id="{EE0ACC0A-3C57-29CB-10A6-DB74720DE086}"/>
              </a:ext>
            </a:extLst>
          </p:cNvPr>
          <p:cNvPicPr>
            <a:picLocks noChangeAspect="1"/>
          </p:cNvPicPr>
          <p:nvPr/>
        </p:nvPicPr>
        <p:blipFill>
          <a:blip r:embed="rId8"/>
          <a:stretch>
            <a:fillRect/>
          </a:stretch>
        </p:blipFill>
        <p:spPr>
          <a:xfrm>
            <a:off x="11321113" y="809556"/>
            <a:ext cx="4191000" cy="1328890"/>
          </a:xfrm>
          <a:prstGeom prst="rect">
            <a:avLst/>
          </a:prstGeom>
        </p:spPr>
      </p:pic>
      <p:grpSp>
        <p:nvGrpSpPr>
          <p:cNvPr id="17" name="Group 4">
            <a:extLst>
              <a:ext uri="{FF2B5EF4-FFF2-40B4-BE49-F238E27FC236}">
                <a16:creationId xmlns:a16="http://schemas.microsoft.com/office/drawing/2014/main" id="{3854C629-7549-2D92-58FB-2A4C8D1AC837}"/>
              </a:ext>
            </a:extLst>
          </p:cNvPr>
          <p:cNvGrpSpPr/>
          <p:nvPr/>
        </p:nvGrpSpPr>
        <p:grpSpPr>
          <a:xfrm>
            <a:off x="11125200" y="613310"/>
            <a:ext cx="4572000" cy="1756174"/>
            <a:chOff x="0" y="0"/>
            <a:chExt cx="2790081" cy="1016457"/>
          </a:xfrm>
        </p:grpSpPr>
        <p:sp>
          <p:nvSpPr>
            <p:cNvPr id="18" name="Freeform 5">
              <a:extLst>
                <a:ext uri="{FF2B5EF4-FFF2-40B4-BE49-F238E27FC236}">
                  <a16:creationId xmlns:a16="http://schemas.microsoft.com/office/drawing/2014/main" id="{BF59BC5B-E694-BC90-F837-34B3DE2C07E3}"/>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19" name="TextBox 6">
              <a:extLst>
                <a:ext uri="{FF2B5EF4-FFF2-40B4-BE49-F238E27FC236}">
                  <a16:creationId xmlns:a16="http://schemas.microsoft.com/office/drawing/2014/main" id="{B0693095-C7CF-EA64-E616-A4B7811E9D6F}"/>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3" name="TextBox 14">
            <a:extLst>
              <a:ext uri="{FF2B5EF4-FFF2-40B4-BE49-F238E27FC236}">
                <a16:creationId xmlns:a16="http://schemas.microsoft.com/office/drawing/2014/main" id="{9085205C-04EE-BC50-2A13-8C3B25ADCBED}"/>
              </a:ext>
            </a:extLst>
          </p:cNvPr>
          <p:cNvSpPr txBox="1"/>
          <p:nvPr/>
        </p:nvSpPr>
        <p:spPr>
          <a:xfrm>
            <a:off x="533401" y="1857264"/>
            <a:ext cx="7473350" cy="5523050"/>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leading project secured $20M, followed by others with $13M and $13M respectively.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These figures demonstrate the potential for significant financial backing when projects resonate well with the community. </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Key factors contributing to such success include compelling storytelling, clear value propositions, and effective marketing strategies. High funding amounts reflect strong community support and the ability of projects to capture the imagination and trust of backers.</a:t>
            </a:r>
          </a:p>
        </p:txBody>
      </p:sp>
    </p:spTree>
    <p:extLst>
      <p:ext uri="{BB962C8B-B14F-4D97-AF65-F5344CB8AC3E}">
        <p14:creationId xmlns:p14="http://schemas.microsoft.com/office/powerpoint/2010/main" val="62281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A6327-F537-9A49-8523-D374FCE9BF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1D3FBE-DAD4-BA8C-C8E0-05E5CBCEFB00}"/>
              </a:ext>
            </a:extLst>
          </p:cNvPr>
          <p:cNvSpPr/>
          <p:nvPr/>
        </p:nvSpPr>
        <p:spPr>
          <a:xfrm flipH="1">
            <a:off x="-1" y="8508"/>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3416" b="-83416"/>
            </a:stretch>
          </a:blipFill>
        </p:spPr>
        <p:txBody>
          <a:bodyPr/>
          <a:lstStyle/>
          <a:p>
            <a:endParaRPr lang="en-IN" dirty="0"/>
          </a:p>
        </p:txBody>
      </p:sp>
      <p:grpSp>
        <p:nvGrpSpPr>
          <p:cNvPr id="4" name="Group 4">
            <a:extLst>
              <a:ext uri="{FF2B5EF4-FFF2-40B4-BE49-F238E27FC236}">
                <a16:creationId xmlns:a16="http://schemas.microsoft.com/office/drawing/2014/main" id="{66BACD50-52E7-1E58-C457-B839B0567566}"/>
              </a:ext>
            </a:extLst>
          </p:cNvPr>
          <p:cNvGrpSpPr/>
          <p:nvPr/>
        </p:nvGrpSpPr>
        <p:grpSpPr>
          <a:xfrm>
            <a:off x="8915400" y="2476500"/>
            <a:ext cx="8610600" cy="5791200"/>
            <a:chOff x="0" y="0"/>
            <a:chExt cx="2790081" cy="1016457"/>
          </a:xfrm>
        </p:grpSpPr>
        <p:sp>
          <p:nvSpPr>
            <p:cNvPr id="5" name="Freeform 5">
              <a:extLst>
                <a:ext uri="{FF2B5EF4-FFF2-40B4-BE49-F238E27FC236}">
                  <a16:creationId xmlns:a16="http://schemas.microsoft.com/office/drawing/2014/main" id="{FBBD4A46-AC24-75C7-878E-611CC658F38D}"/>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6" name="TextBox 6">
              <a:extLst>
                <a:ext uri="{FF2B5EF4-FFF2-40B4-BE49-F238E27FC236}">
                  <a16:creationId xmlns:a16="http://schemas.microsoft.com/office/drawing/2014/main" id="{D1E210B6-6E46-7ECE-CF25-08644BFDF0CA}"/>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A7D6BA4B-4467-814D-251A-633DAC324DF4}"/>
              </a:ext>
            </a:extLst>
          </p:cNvPr>
          <p:cNvGrpSpPr/>
          <p:nvPr/>
        </p:nvGrpSpPr>
        <p:grpSpPr>
          <a:xfrm>
            <a:off x="208052" y="608448"/>
            <a:ext cx="7968949" cy="9335652"/>
            <a:chOff x="0" y="0"/>
            <a:chExt cx="2790081" cy="778298"/>
          </a:xfrm>
        </p:grpSpPr>
        <p:sp>
          <p:nvSpPr>
            <p:cNvPr id="8" name="Freeform 8">
              <a:extLst>
                <a:ext uri="{FF2B5EF4-FFF2-40B4-BE49-F238E27FC236}">
                  <a16:creationId xmlns:a16="http://schemas.microsoft.com/office/drawing/2014/main" id="{8E78C449-E844-6EFE-52D8-9E5EA7FDD599}"/>
                </a:ext>
              </a:extLst>
            </p:cNvPr>
            <p:cNvSpPr/>
            <p:nvPr/>
          </p:nvSpPr>
          <p:spPr>
            <a:xfrm>
              <a:off x="0" y="0"/>
              <a:ext cx="2790081" cy="778298"/>
            </a:xfrm>
            <a:custGeom>
              <a:avLst/>
              <a:gdLst/>
              <a:ahLst/>
              <a:cxnLst/>
              <a:rect l="l" t="t" r="r" b="b"/>
              <a:pathLst>
                <a:path w="2790081" h="778298">
                  <a:moveTo>
                    <a:pt x="37271" y="0"/>
                  </a:moveTo>
                  <a:lnTo>
                    <a:pt x="2752809" y="0"/>
                  </a:lnTo>
                  <a:cubicBezTo>
                    <a:pt x="2773394" y="0"/>
                    <a:pt x="2790081" y="16687"/>
                    <a:pt x="2790081" y="37271"/>
                  </a:cubicBezTo>
                  <a:lnTo>
                    <a:pt x="2790081" y="741026"/>
                  </a:lnTo>
                  <a:cubicBezTo>
                    <a:pt x="2790081" y="761611"/>
                    <a:pt x="2773394" y="778298"/>
                    <a:pt x="2752809" y="778298"/>
                  </a:cubicBezTo>
                  <a:lnTo>
                    <a:pt x="37271" y="778298"/>
                  </a:lnTo>
                  <a:cubicBezTo>
                    <a:pt x="27386" y="778298"/>
                    <a:pt x="17906" y="774371"/>
                    <a:pt x="10917" y="767381"/>
                  </a:cubicBezTo>
                  <a:cubicBezTo>
                    <a:pt x="3927" y="760391"/>
                    <a:pt x="0" y="750911"/>
                    <a:pt x="0" y="74102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9" name="TextBox 9">
              <a:extLst>
                <a:ext uri="{FF2B5EF4-FFF2-40B4-BE49-F238E27FC236}">
                  <a16:creationId xmlns:a16="http://schemas.microsoft.com/office/drawing/2014/main" id="{23002C64-8569-E996-DA7E-133BB3FAF98D}"/>
                </a:ext>
              </a:extLst>
            </p:cNvPr>
            <p:cNvSpPr txBox="1"/>
            <p:nvPr/>
          </p:nvSpPr>
          <p:spPr>
            <a:xfrm>
              <a:off x="0" y="-38100"/>
              <a:ext cx="2790081" cy="816398"/>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D26DBFA-A7BA-13E4-5148-0A6478B8D541}"/>
              </a:ext>
            </a:extLst>
          </p:cNvPr>
          <p:cNvSpPr/>
          <p:nvPr/>
        </p:nvSpPr>
        <p:spPr>
          <a:xfrm>
            <a:off x="17259300" y="9366241"/>
            <a:ext cx="823703" cy="823703"/>
          </a:xfrm>
          <a:custGeom>
            <a:avLst/>
            <a:gdLst/>
            <a:ahLst/>
            <a:cxnLst/>
            <a:rect l="l" t="t" r="r" b="b"/>
            <a:pathLst>
              <a:path w="823703" h="823703">
                <a:moveTo>
                  <a:pt x="0" y="0"/>
                </a:moveTo>
                <a:lnTo>
                  <a:pt x="823703" y="0"/>
                </a:lnTo>
                <a:lnTo>
                  <a:pt x="823703" y="823703"/>
                </a:lnTo>
                <a:lnTo>
                  <a:pt x="0" y="8237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7B4296AD-DD09-9910-5D97-22ECDB1A5E3D}"/>
              </a:ext>
            </a:extLst>
          </p:cNvPr>
          <p:cNvSpPr/>
          <p:nvPr/>
        </p:nvSpPr>
        <p:spPr>
          <a:xfrm>
            <a:off x="446371" y="3160346"/>
            <a:ext cx="7039992" cy="7039992"/>
          </a:xfrm>
          <a:custGeom>
            <a:avLst/>
            <a:gdLst/>
            <a:ahLst/>
            <a:cxnLst/>
            <a:rect l="l" t="t" r="r" b="b"/>
            <a:pathLst>
              <a:path w="7039992" h="7039992">
                <a:moveTo>
                  <a:pt x="0" y="0"/>
                </a:moveTo>
                <a:lnTo>
                  <a:pt x="7039991" y="0"/>
                </a:lnTo>
                <a:lnTo>
                  <a:pt x="7039991" y="7039992"/>
                </a:lnTo>
                <a:lnTo>
                  <a:pt x="0" y="7039992"/>
                </a:lnTo>
                <a:lnTo>
                  <a:pt x="0" y="0"/>
                </a:lnTo>
                <a:close/>
              </a:path>
            </a:pathLst>
          </a:custGeom>
          <a:blipFill>
            <a:blip r:embed="rId5">
              <a:alphaModFix amt="9999"/>
              <a:extLst>
                <a:ext uri="{96DAC541-7B7A-43D3-8B79-37D633B846F1}">
                  <asvg:svgBlip xmlns:asvg="http://schemas.microsoft.com/office/drawing/2016/SVG/main" r:embed="rId6"/>
                </a:ext>
              </a:extLst>
            </a:blip>
            <a:stretch>
              <a:fillRect/>
            </a:stretch>
          </a:blipFill>
        </p:spPr>
      </p:sp>
      <p:sp>
        <p:nvSpPr>
          <p:cNvPr id="14" name="TextBox 14">
            <a:extLst>
              <a:ext uri="{FF2B5EF4-FFF2-40B4-BE49-F238E27FC236}">
                <a16:creationId xmlns:a16="http://schemas.microsoft.com/office/drawing/2014/main" id="{50EC4408-146A-095C-3AA7-30AAE2A7CF4B}"/>
              </a:ext>
            </a:extLst>
          </p:cNvPr>
          <p:cNvSpPr txBox="1"/>
          <p:nvPr/>
        </p:nvSpPr>
        <p:spPr>
          <a:xfrm>
            <a:off x="446372" y="833790"/>
            <a:ext cx="7607226" cy="1308050"/>
          </a:xfrm>
          <a:prstGeom prst="rect">
            <a:avLst/>
          </a:prstGeom>
        </p:spPr>
        <p:txBody>
          <a:bodyPr wrap="square" lIns="0" tIns="0" rIns="0" bIns="0" rtlCol="0" anchor="t">
            <a:spAutoFit/>
          </a:bodyPr>
          <a:lstStyle/>
          <a:p>
            <a:pPr>
              <a:lnSpc>
                <a:spcPts val="3359"/>
              </a:lnSpc>
            </a:pPr>
            <a:r>
              <a:rPr lang="en-US" sz="3200" u="sng" dirty="0">
                <a:solidFill>
                  <a:srgbClr val="00694C"/>
                </a:solidFill>
                <a:latin typeface="Segoe UI Semibold" panose="020B0702040204020203" pitchFamily="34" charset="0"/>
                <a:ea typeface="Poppins"/>
                <a:cs typeface="Segoe UI Semibold" panose="020B0702040204020203" pitchFamily="34" charset="0"/>
                <a:sym typeface="Poppins"/>
              </a:rPr>
              <a:t>Top successful projects based on number of backers:</a:t>
            </a:r>
          </a:p>
          <a:p>
            <a:pPr>
              <a:lnSpc>
                <a:spcPts val="3359"/>
              </a:lnSpc>
            </a:pPr>
            <a:endParaRPr lang="en-US" sz="3200" u="sng" dirty="0">
              <a:solidFill>
                <a:srgbClr val="00694C"/>
              </a:solidFill>
              <a:latin typeface="Segoe UI Semibold" panose="020B0702040204020203" pitchFamily="34" charset="0"/>
              <a:ea typeface="Poppins"/>
              <a:cs typeface="Segoe UI Semibold" panose="020B0702040204020203" pitchFamily="34" charset="0"/>
              <a:sym typeface="Poppins"/>
            </a:endParaRPr>
          </a:p>
        </p:txBody>
      </p:sp>
      <p:pic>
        <p:nvPicPr>
          <p:cNvPr id="11" name="Picture 10">
            <a:extLst>
              <a:ext uri="{FF2B5EF4-FFF2-40B4-BE49-F238E27FC236}">
                <a16:creationId xmlns:a16="http://schemas.microsoft.com/office/drawing/2014/main" id="{882D6231-6FCD-4664-DF06-456A939DC007}"/>
              </a:ext>
            </a:extLst>
          </p:cNvPr>
          <p:cNvPicPr>
            <a:picLocks noChangeAspect="1"/>
          </p:cNvPicPr>
          <p:nvPr/>
        </p:nvPicPr>
        <p:blipFill>
          <a:blip r:embed="rId7"/>
          <a:stretch>
            <a:fillRect/>
          </a:stretch>
        </p:blipFill>
        <p:spPr>
          <a:xfrm>
            <a:off x="9143999" y="2705100"/>
            <a:ext cx="8115301" cy="5334000"/>
          </a:xfrm>
          <a:prstGeom prst="rect">
            <a:avLst/>
          </a:prstGeom>
        </p:spPr>
      </p:pic>
      <p:pic>
        <p:nvPicPr>
          <p:cNvPr id="16" name="Picture 15">
            <a:extLst>
              <a:ext uri="{FF2B5EF4-FFF2-40B4-BE49-F238E27FC236}">
                <a16:creationId xmlns:a16="http://schemas.microsoft.com/office/drawing/2014/main" id="{C3FE563C-4B3D-821C-581E-9EEA4A233863}"/>
              </a:ext>
            </a:extLst>
          </p:cNvPr>
          <p:cNvPicPr>
            <a:picLocks noChangeAspect="1"/>
          </p:cNvPicPr>
          <p:nvPr/>
        </p:nvPicPr>
        <p:blipFill>
          <a:blip r:embed="rId8"/>
          <a:stretch>
            <a:fillRect/>
          </a:stretch>
        </p:blipFill>
        <p:spPr>
          <a:xfrm>
            <a:off x="11353800" y="833790"/>
            <a:ext cx="3809999" cy="1014004"/>
          </a:xfrm>
          <a:prstGeom prst="rect">
            <a:avLst/>
          </a:prstGeom>
        </p:spPr>
      </p:pic>
      <p:grpSp>
        <p:nvGrpSpPr>
          <p:cNvPr id="17" name="Group 4">
            <a:extLst>
              <a:ext uri="{FF2B5EF4-FFF2-40B4-BE49-F238E27FC236}">
                <a16:creationId xmlns:a16="http://schemas.microsoft.com/office/drawing/2014/main" id="{95AAF6D1-EC0A-ECFB-539F-A5743BF3DBCF}"/>
              </a:ext>
            </a:extLst>
          </p:cNvPr>
          <p:cNvGrpSpPr/>
          <p:nvPr/>
        </p:nvGrpSpPr>
        <p:grpSpPr>
          <a:xfrm>
            <a:off x="11125200" y="677292"/>
            <a:ext cx="4267200" cy="1342008"/>
            <a:chOff x="0" y="0"/>
            <a:chExt cx="2790081" cy="1016457"/>
          </a:xfrm>
        </p:grpSpPr>
        <p:sp>
          <p:nvSpPr>
            <p:cNvPr id="18" name="Freeform 5">
              <a:extLst>
                <a:ext uri="{FF2B5EF4-FFF2-40B4-BE49-F238E27FC236}">
                  <a16:creationId xmlns:a16="http://schemas.microsoft.com/office/drawing/2014/main" id="{1ED86EB9-6C84-023F-46A9-8F0D4337496A}"/>
                </a:ext>
              </a:extLst>
            </p:cNvPr>
            <p:cNvSpPr/>
            <p:nvPr/>
          </p:nvSpPr>
          <p:spPr>
            <a:xfrm>
              <a:off x="0" y="0"/>
              <a:ext cx="2790081" cy="1016457"/>
            </a:xfrm>
            <a:custGeom>
              <a:avLst/>
              <a:gdLst/>
              <a:ahLst/>
              <a:cxnLst/>
              <a:rect l="l" t="t" r="r" b="b"/>
              <a:pathLst>
                <a:path w="2790081" h="1016457">
                  <a:moveTo>
                    <a:pt x="37271" y="0"/>
                  </a:moveTo>
                  <a:lnTo>
                    <a:pt x="2752809" y="0"/>
                  </a:lnTo>
                  <a:cubicBezTo>
                    <a:pt x="2773394" y="0"/>
                    <a:pt x="2790081" y="16687"/>
                    <a:pt x="2790081" y="37271"/>
                  </a:cubicBezTo>
                  <a:lnTo>
                    <a:pt x="2790081" y="979186"/>
                  </a:lnTo>
                  <a:cubicBezTo>
                    <a:pt x="2790081" y="999770"/>
                    <a:pt x="2773394" y="1016457"/>
                    <a:pt x="2752809" y="1016457"/>
                  </a:cubicBezTo>
                  <a:lnTo>
                    <a:pt x="37271" y="1016457"/>
                  </a:lnTo>
                  <a:cubicBezTo>
                    <a:pt x="27386" y="1016457"/>
                    <a:pt x="17906" y="1012531"/>
                    <a:pt x="10917" y="1005541"/>
                  </a:cubicBezTo>
                  <a:cubicBezTo>
                    <a:pt x="3927" y="998551"/>
                    <a:pt x="0" y="989071"/>
                    <a:pt x="0" y="979186"/>
                  </a:cubicBezTo>
                  <a:lnTo>
                    <a:pt x="0" y="37271"/>
                  </a:lnTo>
                  <a:cubicBezTo>
                    <a:pt x="0" y="27386"/>
                    <a:pt x="3927" y="17906"/>
                    <a:pt x="10917" y="10917"/>
                  </a:cubicBezTo>
                  <a:cubicBezTo>
                    <a:pt x="17906" y="3927"/>
                    <a:pt x="27386" y="0"/>
                    <a:pt x="37271" y="0"/>
                  </a:cubicBezTo>
                  <a:close/>
                </a:path>
              </a:pathLst>
            </a:custGeom>
            <a:solidFill>
              <a:srgbClr val="000000">
                <a:alpha val="0"/>
              </a:srgbClr>
            </a:solidFill>
            <a:ln w="19050" cap="rnd">
              <a:solidFill>
                <a:srgbClr val="00694C"/>
              </a:solidFill>
              <a:prstDash val="solid"/>
              <a:round/>
            </a:ln>
          </p:spPr>
        </p:sp>
        <p:sp>
          <p:nvSpPr>
            <p:cNvPr id="19" name="TextBox 6">
              <a:extLst>
                <a:ext uri="{FF2B5EF4-FFF2-40B4-BE49-F238E27FC236}">
                  <a16:creationId xmlns:a16="http://schemas.microsoft.com/office/drawing/2014/main" id="{842295EE-768A-03F7-34A7-EF31B2866433}"/>
                </a:ext>
              </a:extLst>
            </p:cNvPr>
            <p:cNvSpPr txBox="1"/>
            <p:nvPr/>
          </p:nvSpPr>
          <p:spPr>
            <a:xfrm>
              <a:off x="0" y="-38100"/>
              <a:ext cx="2790081" cy="1054557"/>
            </a:xfrm>
            <a:prstGeom prst="rect">
              <a:avLst/>
            </a:prstGeom>
          </p:spPr>
          <p:txBody>
            <a:bodyPr lIns="50800" tIns="50800" rIns="50800" bIns="50800" rtlCol="0" anchor="ctr"/>
            <a:lstStyle/>
            <a:p>
              <a:pPr algn="ctr">
                <a:lnSpc>
                  <a:spcPts val="2659"/>
                </a:lnSpc>
              </a:pPr>
              <a:endParaRPr/>
            </a:p>
          </p:txBody>
        </p:sp>
      </p:grpSp>
      <p:sp>
        <p:nvSpPr>
          <p:cNvPr id="3" name="TextBox 14">
            <a:extLst>
              <a:ext uri="{FF2B5EF4-FFF2-40B4-BE49-F238E27FC236}">
                <a16:creationId xmlns:a16="http://schemas.microsoft.com/office/drawing/2014/main" id="{83788372-D9DD-F1E2-BCD7-6F33AEFC38BF}"/>
              </a:ext>
            </a:extLst>
          </p:cNvPr>
          <p:cNvSpPr txBox="1"/>
          <p:nvPr/>
        </p:nvSpPr>
        <p:spPr>
          <a:xfrm>
            <a:off x="533401" y="1857264"/>
            <a:ext cx="7473350" cy="5523050"/>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The most backers in one project is 0.22M , with subsequent projects attracting 0.15M and 0.11M backers.</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cs typeface="Segoe UI Semibold" panose="020B0702040204020203" pitchFamily="34" charset="0"/>
              </a:rPr>
              <a:t>These numbers emphasize the importance of community engagement and widespread appeal. Successful projects often leverage social media, influencers, and targeted campaigns to build a broad base of support.</a:t>
            </a:r>
          </a:p>
          <a:p>
            <a:pPr marL="457200" indent="-457200">
              <a:lnSpc>
                <a:spcPct val="150000"/>
              </a:lnSpc>
              <a:buFont typeface="Wingdings" panose="05000000000000000000" pitchFamily="2" charset="2"/>
              <a:buChar char="q"/>
            </a:pPr>
            <a:r>
              <a:rPr lang="en-US" sz="2200" b="1" dirty="0">
                <a:solidFill>
                  <a:srgbClr val="00694C"/>
                </a:solidFill>
                <a:latin typeface="Segoe UI Semibold" panose="020B0702040204020203" pitchFamily="34" charset="0"/>
                <a:ea typeface="Poppins"/>
                <a:cs typeface="Segoe UI Semibold" panose="020B0702040204020203" pitchFamily="34" charset="0"/>
                <a:sym typeface="Poppins"/>
              </a:rPr>
              <a:t>High backer numbers indicate strong community involvement and the viral nature of successful crowdfunding campaigns.</a:t>
            </a:r>
          </a:p>
        </p:txBody>
      </p:sp>
    </p:spTree>
    <p:extLst>
      <p:ext uri="{BB962C8B-B14F-4D97-AF65-F5344CB8AC3E}">
        <p14:creationId xmlns:p14="http://schemas.microsoft.com/office/powerpoint/2010/main" val="4200821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1369</Words>
  <Application>Microsoft Office PowerPoint</Application>
  <PresentationFormat>Custom</PresentationFormat>
  <Paragraphs>113</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Helvetica World</vt:lpstr>
      <vt:lpstr>Wingdings</vt:lpstr>
      <vt:lpstr>Arial</vt:lpstr>
      <vt:lpstr>Franklin Gothic Medium</vt:lpstr>
      <vt:lpstr>Poppins Italics</vt:lpstr>
      <vt:lpstr>Calibri</vt:lpstr>
      <vt:lpstr>Segoe UI Semibold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Grey Modern Analysis of Results Presentation</dc:title>
  <cp:lastModifiedBy>DELL</cp:lastModifiedBy>
  <cp:revision>64</cp:revision>
  <dcterms:created xsi:type="dcterms:W3CDTF">2006-08-16T00:00:00Z</dcterms:created>
  <dcterms:modified xsi:type="dcterms:W3CDTF">2025-05-05T08:14:06Z</dcterms:modified>
  <dc:identifier>DAGVlexIEys</dc:identifier>
</cp:coreProperties>
</file>